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0"/>
  </p:notesMasterIdLst>
  <p:sldIdLst>
    <p:sldId id="258" r:id="rId5"/>
    <p:sldId id="260" r:id="rId6"/>
    <p:sldId id="261" r:id="rId7"/>
    <p:sldId id="288" r:id="rId8"/>
    <p:sldId id="268" r:id="rId9"/>
    <p:sldId id="276" r:id="rId10"/>
    <p:sldId id="259" r:id="rId11"/>
    <p:sldId id="270" r:id="rId12"/>
    <p:sldId id="279" r:id="rId13"/>
    <p:sldId id="264" r:id="rId14"/>
    <p:sldId id="263" r:id="rId15"/>
    <p:sldId id="280" r:id="rId16"/>
    <p:sldId id="277" r:id="rId17"/>
    <p:sldId id="281" r:id="rId18"/>
    <p:sldId id="265" r:id="rId19"/>
    <p:sldId id="285" r:id="rId20"/>
    <p:sldId id="262" r:id="rId21"/>
    <p:sldId id="282" r:id="rId22"/>
    <p:sldId id="274" r:id="rId23"/>
    <p:sldId id="273" r:id="rId24"/>
    <p:sldId id="290" r:id="rId25"/>
    <p:sldId id="292" r:id="rId26"/>
    <p:sldId id="293" r:id="rId27"/>
    <p:sldId id="294" r:id="rId28"/>
    <p:sldId id="295" r:id="rId29"/>
    <p:sldId id="296" r:id="rId30"/>
    <p:sldId id="297" r:id="rId31"/>
    <p:sldId id="275" r:id="rId32"/>
    <p:sldId id="266" r:id="rId33"/>
    <p:sldId id="271" r:id="rId34"/>
    <p:sldId id="272" r:id="rId35"/>
    <p:sldId id="278" r:id="rId36"/>
    <p:sldId id="283" r:id="rId37"/>
    <p:sldId id="291" r:id="rId38"/>
    <p:sldId id="267"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31916"/>
    <a:srgbClr val="990033"/>
    <a:srgbClr val="00CC00"/>
    <a:srgbClr val="660033"/>
    <a:srgbClr val="006666"/>
    <a:srgbClr val="66CCFF"/>
    <a:srgbClr val="0099CC"/>
    <a:srgbClr val="008080"/>
    <a:srgbClr val="666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63145" autoAdjust="0"/>
  </p:normalViewPr>
  <p:slideViewPr>
    <p:cSldViewPr>
      <p:cViewPr varScale="1">
        <p:scale>
          <a:sx n="29" d="100"/>
          <a:sy n="29" d="100"/>
        </p:scale>
        <p:origin x="1698" y="19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6"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6"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6"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D7A41C8-F6FF-44F1-A38C-A6541E73B066}" type="slidenum">
              <a:rPr lang="en-US" altLang="nl-BE"/>
              <a:pPr/>
              <a:t>‹nr.›</a:t>
            </a:fld>
            <a:endParaRPr lang="en-US" altLang="nl-BE"/>
          </a:p>
        </p:txBody>
      </p:sp>
    </p:spTree>
    <p:extLst>
      <p:ext uri="{BB962C8B-B14F-4D97-AF65-F5344CB8AC3E}">
        <p14:creationId xmlns:p14="http://schemas.microsoft.com/office/powerpoint/2010/main" val="354671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510A7F-CB22-4BA5-835E-BA80F20B4E69}" type="slidenum">
              <a:rPr lang="en-US" altLang="nl-BE" sz="1200"/>
              <a:pPr/>
              <a:t>1</a:t>
            </a:fld>
            <a:endParaRPr lang="en-US" altLang="nl-BE" sz="1200"/>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NL" altLang="nl-B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99127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Beweging </a:t>
            </a:r>
            <a:r>
              <a:rPr lang="nl-BE" dirty="0" err="1"/>
              <a:t>ihkv</a:t>
            </a:r>
            <a:r>
              <a:rPr lang="nl-BE" dirty="0"/>
              <a:t> preventie </a:t>
            </a:r>
          </a:p>
          <a:p>
            <a:r>
              <a:rPr lang="nl-BE" dirty="0"/>
              <a:t>Niet een vooropleiding komt tegemoet</a:t>
            </a:r>
            <a:r>
              <a:rPr lang="nl-BE" baseline="0" dirty="0"/>
              <a:t> aan dit competentieprofiel</a:t>
            </a:r>
          </a:p>
          <a:p>
            <a:r>
              <a:rPr lang="nl-BE" baseline="0" dirty="0"/>
              <a:t>Dus nodigen we opleidingen uit om het competentieprofiel van de afgestudeerde te </a:t>
            </a:r>
            <a:r>
              <a:rPr lang="nl-BE" baseline="0" dirty="0" err="1"/>
              <a:t>vgl</a:t>
            </a:r>
            <a:r>
              <a:rPr lang="nl-BE" baseline="0" dirty="0"/>
              <a:t> met het competentieprofiel van de </a:t>
            </a:r>
            <a:r>
              <a:rPr lang="nl-BE" baseline="0" dirty="0" err="1"/>
              <a:t>bov</a:t>
            </a:r>
            <a:r>
              <a:rPr lang="nl-BE" baseline="0" dirty="0"/>
              <a:t> coach</a:t>
            </a:r>
          </a:p>
          <a:p>
            <a:r>
              <a:rPr lang="nl-BE" baseline="0" dirty="0"/>
              <a:t>Leemtes worden opgevuld door een opleiding bij VIGeZ </a:t>
            </a:r>
            <a:r>
              <a:rPr lang="nl-BE" baseline="0" dirty="0" err="1"/>
              <a:t>ism</a:t>
            </a:r>
            <a:r>
              <a:rPr lang="nl-BE" baseline="0" dirty="0"/>
              <a:t> andere organisaties</a:t>
            </a: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15</a:t>
            </a:fld>
            <a:endParaRPr lang="en-US" altLang="nl-BE"/>
          </a:p>
        </p:txBody>
      </p:sp>
    </p:spTree>
    <p:extLst>
      <p:ext uri="{BB962C8B-B14F-4D97-AF65-F5344CB8AC3E}">
        <p14:creationId xmlns:p14="http://schemas.microsoft.com/office/powerpoint/2010/main" val="377283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Beweging </a:t>
            </a:r>
            <a:r>
              <a:rPr lang="nl-BE" dirty="0" err="1"/>
              <a:t>ihkv</a:t>
            </a:r>
            <a:r>
              <a:rPr lang="nl-BE" dirty="0"/>
              <a:t> preventie </a:t>
            </a:r>
          </a:p>
          <a:p>
            <a:r>
              <a:rPr lang="nl-BE" dirty="0"/>
              <a:t>Niet een vooropleiding komt tegemoet</a:t>
            </a:r>
            <a:r>
              <a:rPr lang="nl-BE" baseline="0" dirty="0"/>
              <a:t> aan dit competentieprofiel</a:t>
            </a:r>
          </a:p>
          <a:p>
            <a:r>
              <a:rPr lang="nl-BE" baseline="0" dirty="0"/>
              <a:t>Dus nodigen we opleidingen uit om het competentieprofiel van de afgestudeerde te </a:t>
            </a:r>
            <a:r>
              <a:rPr lang="nl-BE" baseline="0" dirty="0" err="1"/>
              <a:t>vgl</a:t>
            </a:r>
            <a:r>
              <a:rPr lang="nl-BE" baseline="0" dirty="0"/>
              <a:t> met het competentieprofiel van de </a:t>
            </a:r>
            <a:r>
              <a:rPr lang="nl-BE" baseline="0" dirty="0" err="1"/>
              <a:t>bov</a:t>
            </a:r>
            <a:r>
              <a:rPr lang="nl-BE" baseline="0" dirty="0"/>
              <a:t> coach</a:t>
            </a:r>
          </a:p>
          <a:p>
            <a:r>
              <a:rPr lang="nl-BE" baseline="0" dirty="0"/>
              <a:t>Leemtes worden opgevuld door een opleiding bij VIGeZ </a:t>
            </a:r>
            <a:r>
              <a:rPr lang="nl-BE" baseline="0" dirty="0" err="1"/>
              <a:t>ism</a:t>
            </a:r>
            <a:r>
              <a:rPr lang="nl-BE" baseline="0" dirty="0"/>
              <a:t> andere organisaties</a:t>
            </a: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16</a:t>
            </a:fld>
            <a:endParaRPr lang="en-US" altLang="nl-BE"/>
          </a:p>
        </p:txBody>
      </p:sp>
    </p:spTree>
    <p:extLst>
      <p:ext uri="{BB962C8B-B14F-4D97-AF65-F5344CB8AC3E}">
        <p14:creationId xmlns:p14="http://schemas.microsoft.com/office/powerpoint/2010/main" val="4563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dit intersectoraal netwerk?</a:t>
            </a:r>
          </a:p>
          <a:p>
            <a:pPr lvl="1"/>
            <a:r>
              <a:rPr lang="nl-BE" sz="2000" dirty="0"/>
              <a:t>Lokaal draagvlak</a:t>
            </a:r>
          </a:p>
          <a:p>
            <a:pPr lvl="1"/>
            <a:r>
              <a:rPr lang="nl-BE" sz="2000" dirty="0"/>
              <a:t>Lokale inbedding </a:t>
            </a:r>
          </a:p>
          <a:p>
            <a:pPr lvl="1"/>
            <a:r>
              <a:rPr lang="nl-BE" sz="2000" dirty="0"/>
              <a:t>Bekendmaking en toeleiding</a:t>
            </a:r>
          </a:p>
          <a:p>
            <a:pPr lvl="1"/>
            <a:r>
              <a:rPr lang="nl-BE" sz="2000" dirty="0"/>
              <a:t>Aansturen BOV-coach</a:t>
            </a:r>
          </a:p>
          <a:p>
            <a:pPr lvl="1"/>
            <a:r>
              <a:rPr lang="nl-BE" sz="2000" dirty="0"/>
              <a:t>Infrastructurele voorwaarden</a:t>
            </a:r>
          </a:p>
          <a:p>
            <a:pPr lvl="1"/>
            <a:r>
              <a:rPr lang="nl-BE" sz="2000" dirty="0"/>
              <a:t>Laagdrempelig beweegaanbod</a:t>
            </a:r>
          </a:p>
          <a:p>
            <a:pPr lvl="1"/>
            <a:r>
              <a:rPr lang="nl-BE" sz="2000" dirty="0"/>
              <a:t>Wegnemen andere drempels (</a:t>
            </a:r>
            <a:r>
              <a:rPr lang="nl-BE" sz="2000" dirty="0" err="1"/>
              <a:t>uitpas</a:t>
            </a:r>
            <a:r>
              <a:rPr lang="nl-BE" sz="2000" dirty="0"/>
              <a:t>, kleding,…)</a:t>
            </a: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17</a:t>
            </a:fld>
            <a:endParaRPr lang="en-US" altLang="nl-BE"/>
          </a:p>
        </p:txBody>
      </p:sp>
    </p:spTree>
    <p:extLst>
      <p:ext uri="{BB962C8B-B14F-4D97-AF65-F5344CB8AC3E}">
        <p14:creationId xmlns:p14="http://schemas.microsoft.com/office/powerpoint/2010/main" val="182721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a:cs typeface="Arial"/>
              </a:rPr>
              <a:t>0.05 cent per inwoner van de zorgregio kleine stad</a:t>
            </a:r>
            <a:br>
              <a:rPr lang="nl-NL" dirty="0">
                <a:latin typeface="Arial"/>
                <a:cs typeface="Arial"/>
              </a:rPr>
            </a:br>
            <a:endParaRPr lang="nl-NL" dirty="0">
              <a:latin typeface="Arial"/>
              <a:cs typeface="Arial"/>
            </a:endParaRPr>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a:pPr/>
              <a:t>19</a:t>
            </a:fld>
            <a:endParaRPr lang="en-US" altLang="nl-BE"/>
          </a:p>
        </p:txBody>
      </p:sp>
    </p:spTree>
    <p:extLst>
      <p:ext uri="{BB962C8B-B14F-4D97-AF65-F5344CB8AC3E}">
        <p14:creationId xmlns:p14="http://schemas.microsoft.com/office/powerpoint/2010/main" val="373312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BE" sz="1200" kern="1200" dirty="0">
                <a:solidFill>
                  <a:schemeClr val="tx1"/>
                </a:solidFill>
                <a:effectLst/>
                <a:latin typeface="Arial" charset="0"/>
                <a:ea typeface="ＭＳ Ｐゴシック" pitchFamily="16" charset="-128"/>
                <a:cs typeface="+mn-cs"/>
              </a:rPr>
              <a:t>omvat het BOV-initiatief van bij de aanvang zoveel gemeenten dat minstens 25% van de inwoners van het kleinstedelijk gebied kunnen worden bereikt; </a:t>
            </a:r>
          </a:p>
          <a:p>
            <a:pPr lvl="1"/>
            <a:r>
              <a:rPr lang="nl-BE" sz="1200" kern="1200" dirty="0">
                <a:solidFill>
                  <a:schemeClr val="tx1"/>
                </a:solidFill>
                <a:effectLst/>
                <a:latin typeface="Arial" charset="0"/>
                <a:ea typeface="ＭＳ Ｐゴシック" pitchFamily="16" charset="-128"/>
                <a:cs typeface="+mn-cs"/>
              </a:rPr>
              <a:t>ontvangt het BOV-initiatief de éénmalige incentive, vermeld in het BVR, volledig als zo veel gemeenten deelnemen dat 50% van de inwoners van het kleinstedelijk gebied kunnen worden bereikt;</a:t>
            </a:r>
          </a:p>
          <a:p>
            <a:pPr lvl="1"/>
            <a:r>
              <a:rPr lang="nl-BE" sz="1200" kern="1200" dirty="0">
                <a:solidFill>
                  <a:schemeClr val="tx1"/>
                </a:solidFill>
                <a:effectLst/>
                <a:latin typeface="Arial" charset="0"/>
                <a:ea typeface="ＭＳ Ｐゴシック" pitchFamily="16" charset="-128"/>
                <a:cs typeface="+mn-cs"/>
              </a:rPr>
              <a:t>geeft het BOV-initiatief weer welke stappen ze zullen zetten om andere gemeenten te overtuigen om aan te sluiten;</a:t>
            </a:r>
          </a:p>
          <a:p>
            <a:pPr lvl="1"/>
            <a:endParaRPr lang="nl-BE" sz="1200" kern="1200" dirty="0">
              <a:solidFill>
                <a:schemeClr val="tx1"/>
              </a:solidFill>
              <a:effectLst/>
              <a:latin typeface="Arial" charset="0"/>
              <a:ea typeface="ＭＳ Ｐゴシック" pitchFamily="16" charset="-128"/>
              <a:cs typeface="+mn-cs"/>
            </a:endParaRPr>
          </a:p>
          <a:p>
            <a:pPr lvl="1"/>
            <a:r>
              <a:rPr lang="nl-BE" sz="1200" kern="1200" dirty="0">
                <a:solidFill>
                  <a:schemeClr val="tx1"/>
                </a:solidFill>
                <a:effectLst/>
                <a:latin typeface="Arial" charset="0"/>
                <a:ea typeface="ＭＳ Ｐゴシック" pitchFamily="16" charset="-128"/>
                <a:cs typeface="+mn-cs"/>
              </a:rPr>
              <a:t>Meerdere antennes</a:t>
            </a:r>
            <a:r>
              <a:rPr lang="nl-BE" sz="1200" kern="1200" baseline="0" dirty="0">
                <a:solidFill>
                  <a:schemeClr val="tx1"/>
                </a:solidFill>
                <a:effectLst/>
                <a:latin typeface="Arial" charset="0"/>
                <a:ea typeface="ＭＳ Ｐゴシック" pitchFamily="16" charset="-128"/>
                <a:cs typeface="+mn-cs"/>
              </a:rPr>
              <a:t> mogelijk!</a:t>
            </a:r>
            <a:endParaRPr lang="nl-BE" sz="1200" kern="1200" dirty="0">
              <a:solidFill>
                <a:schemeClr val="tx1"/>
              </a:solidFill>
              <a:effectLst/>
              <a:latin typeface="Arial" charset="0"/>
              <a:ea typeface="ＭＳ Ｐゴシック" pitchFamily="16" charset="-128"/>
              <a:cs typeface="+mn-cs"/>
            </a:endParaRP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20</a:t>
            </a:fld>
            <a:endParaRPr lang="en-US" altLang="nl-BE"/>
          </a:p>
        </p:txBody>
      </p:sp>
    </p:spTree>
    <p:extLst>
      <p:ext uri="{BB962C8B-B14F-4D97-AF65-F5344CB8AC3E}">
        <p14:creationId xmlns:p14="http://schemas.microsoft.com/office/powerpoint/2010/main" val="2240052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21</a:t>
            </a:fld>
            <a:endParaRPr lang="en-US" altLang="nl-BE"/>
          </a:p>
        </p:txBody>
      </p:sp>
    </p:spTree>
    <p:extLst>
      <p:ext uri="{BB962C8B-B14F-4D97-AF65-F5344CB8AC3E}">
        <p14:creationId xmlns:p14="http://schemas.microsoft.com/office/powerpoint/2010/main" val="205663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22</a:t>
            </a:fld>
            <a:endParaRPr lang="en-US" altLang="nl-BE"/>
          </a:p>
        </p:txBody>
      </p:sp>
    </p:spTree>
    <p:extLst>
      <p:ext uri="{BB962C8B-B14F-4D97-AF65-F5344CB8AC3E}">
        <p14:creationId xmlns:p14="http://schemas.microsoft.com/office/powerpoint/2010/main" val="44442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24</a:t>
            </a:fld>
            <a:endParaRPr lang="en-US" altLang="nl-BE"/>
          </a:p>
        </p:txBody>
      </p:sp>
    </p:spTree>
    <p:extLst>
      <p:ext uri="{BB962C8B-B14F-4D97-AF65-F5344CB8AC3E}">
        <p14:creationId xmlns:p14="http://schemas.microsoft.com/office/powerpoint/2010/main" val="285874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25</a:t>
            </a:fld>
            <a:endParaRPr lang="en-US" altLang="nl-BE"/>
          </a:p>
        </p:txBody>
      </p:sp>
    </p:spTree>
    <p:extLst>
      <p:ext uri="{BB962C8B-B14F-4D97-AF65-F5344CB8AC3E}">
        <p14:creationId xmlns:p14="http://schemas.microsoft.com/office/powerpoint/2010/main" val="168514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26</a:t>
            </a:fld>
            <a:endParaRPr lang="en-US" altLang="nl-BE"/>
          </a:p>
        </p:txBody>
      </p:sp>
    </p:spTree>
    <p:extLst>
      <p:ext uri="{BB962C8B-B14F-4D97-AF65-F5344CB8AC3E}">
        <p14:creationId xmlns:p14="http://schemas.microsoft.com/office/powerpoint/2010/main" val="149922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Continuüm</a:t>
            </a:r>
            <a:r>
              <a:rPr lang="nl-BE" baseline="0" dirty="0"/>
              <a:t> is van sedentair gedrag onderbreken tot startende sportparticipatie</a:t>
            </a: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a:t>
            </a:fld>
            <a:endParaRPr lang="en-US" altLang="nl-BE"/>
          </a:p>
        </p:txBody>
      </p:sp>
    </p:spTree>
    <p:extLst>
      <p:ext uri="{BB962C8B-B14F-4D97-AF65-F5344CB8AC3E}">
        <p14:creationId xmlns:p14="http://schemas.microsoft.com/office/powerpoint/2010/main" val="4237110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27</a:t>
            </a:fld>
            <a:endParaRPr lang="en-US" altLang="nl-BE"/>
          </a:p>
        </p:txBody>
      </p:sp>
    </p:spTree>
    <p:extLst>
      <p:ext uri="{BB962C8B-B14F-4D97-AF65-F5344CB8AC3E}">
        <p14:creationId xmlns:p14="http://schemas.microsoft.com/office/powerpoint/2010/main" val="370576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BE" sz="1200" b="0" kern="1200" dirty="0">
                <a:solidFill>
                  <a:schemeClr val="tx1"/>
                </a:solidFill>
                <a:effectLst/>
                <a:latin typeface="Arial" charset="0"/>
                <a:ea typeface="ＭＳ Ｐゴシック" pitchFamily="16" charset="-128"/>
                <a:cs typeface="+mn-cs"/>
              </a:rPr>
              <a:t>voldoende antennes, </a:t>
            </a:r>
          </a:p>
          <a:p>
            <a:pPr lvl="1"/>
            <a:r>
              <a:rPr lang="nl-BE" sz="1200" b="0" kern="1200" dirty="0">
                <a:solidFill>
                  <a:schemeClr val="tx1"/>
                </a:solidFill>
                <a:effectLst/>
                <a:latin typeface="Arial" charset="0"/>
                <a:ea typeface="ＭＳ Ｐゴシック" pitchFamily="16" charset="-128"/>
                <a:cs typeface="+mn-cs"/>
              </a:rPr>
              <a:t>bereikbaarheid met openbaar vervoer, </a:t>
            </a:r>
          </a:p>
          <a:p>
            <a:pPr lvl="1"/>
            <a:r>
              <a:rPr lang="nl-BE" sz="1200" b="0" kern="1200" dirty="0">
                <a:solidFill>
                  <a:schemeClr val="tx1"/>
                </a:solidFill>
                <a:effectLst/>
                <a:latin typeface="Arial" charset="0"/>
                <a:ea typeface="ＭＳ Ｐゴシック" pitchFamily="16" charset="-128"/>
                <a:cs typeface="+mn-cs"/>
              </a:rPr>
              <a:t>nabijheid van andere openbare dienstverlening, </a:t>
            </a:r>
          </a:p>
          <a:p>
            <a:pPr lvl="1"/>
            <a:r>
              <a:rPr lang="nl-BE" sz="1200" b="0" kern="1200" dirty="0">
                <a:solidFill>
                  <a:schemeClr val="tx1"/>
                </a:solidFill>
                <a:effectLst/>
                <a:latin typeface="Arial" charset="0"/>
                <a:ea typeface="ＭＳ Ｐゴシック" pitchFamily="16" charset="-128"/>
                <a:cs typeface="+mn-cs"/>
              </a:rPr>
              <a:t>in buurten met hogere concentratie van maatschappelijk kwetsbare groepen, </a:t>
            </a:r>
          </a:p>
          <a:p>
            <a:pPr lvl="1"/>
            <a:r>
              <a:rPr lang="nl-BE" sz="1200" b="0" kern="1200" dirty="0">
                <a:solidFill>
                  <a:schemeClr val="tx1"/>
                </a:solidFill>
                <a:effectLst/>
                <a:latin typeface="Arial" charset="0"/>
                <a:ea typeface="ＭＳ Ｐゴシック" pitchFamily="16" charset="-128"/>
                <a:cs typeface="+mn-cs"/>
              </a:rPr>
              <a:t>vermijden van </a:t>
            </a:r>
            <a:r>
              <a:rPr lang="nl-BE" sz="1200" b="0" kern="1200" dirty="0" err="1">
                <a:solidFill>
                  <a:schemeClr val="tx1"/>
                </a:solidFill>
                <a:effectLst/>
                <a:latin typeface="Arial" charset="0"/>
                <a:ea typeface="ＭＳ Ｐゴシック" pitchFamily="16" charset="-128"/>
                <a:cs typeface="+mn-cs"/>
              </a:rPr>
              <a:t>psycho-sociale</a:t>
            </a:r>
            <a:r>
              <a:rPr lang="nl-BE" sz="1200" b="0" kern="1200" dirty="0">
                <a:solidFill>
                  <a:schemeClr val="tx1"/>
                </a:solidFill>
                <a:effectLst/>
                <a:latin typeface="Arial" charset="0"/>
                <a:ea typeface="ＭＳ Ｐゴシック" pitchFamily="16" charset="-128"/>
                <a:cs typeface="+mn-cs"/>
              </a:rPr>
              <a:t> </a:t>
            </a:r>
          </a:p>
          <a:p>
            <a:pPr lvl="1"/>
            <a:r>
              <a:rPr lang="nl-BE" sz="1200" b="0" kern="1200" dirty="0">
                <a:solidFill>
                  <a:schemeClr val="tx1"/>
                </a:solidFill>
                <a:effectLst/>
                <a:latin typeface="Arial" charset="0"/>
                <a:ea typeface="ＭＳ Ｐゴシック" pitchFamily="16" charset="-128"/>
                <a:cs typeface="+mn-cs"/>
              </a:rPr>
              <a:t>socio-culturele drempels,…</a:t>
            </a:r>
          </a:p>
          <a:p>
            <a:pPr lvl="1"/>
            <a:r>
              <a:rPr lang="nl-BE" sz="1200" kern="1200" dirty="0">
                <a:solidFill>
                  <a:schemeClr val="tx1"/>
                </a:solidFill>
                <a:effectLst/>
                <a:latin typeface="Arial" charset="0"/>
                <a:ea typeface="ＭＳ Ｐゴシック" pitchFamily="16" charset="-128"/>
                <a:cs typeface="+mn-cs"/>
              </a:rPr>
              <a:t>vermijden van (indruk van) belangenvermenging, commercialisering en niet </a:t>
            </a:r>
            <a:r>
              <a:rPr lang="nl-BE" sz="1200" kern="1200" dirty="0" err="1">
                <a:solidFill>
                  <a:schemeClr val="tx1"/>
                </a:solidFill>
                <a:effectLst/>
                <a:latin typeface="Arial" charset="0"/>
                <a:ea typeface="ＭＳ Ｐゴシック" pitchFamily="16" charset="-128"/>
                <a:cs typeface="+mn-cs"/>
              </a:rPr>
              <a:t>gezondheidsbevorderende</a:t>
            </a:r>
            <a:r>
              <a:rPr lang="nl-BE" sz="1200" kern="1200" dirty="0">
                <a:solidFill>
                  <a:schemeClr val="tx1"/>
                </a:solidFill>
                <a:effectLst/>
                <a:latin typeface="Arial" charset="0"/>
                <a:ea typeface="ＭＳ Ｐゴシック" pitchFamily="16" charset="-128"/>
                <a:cs typeface="+mn-cs"/>
              </a:rPr>
              <a:t> beeldvorming, bijvoorbeeld: de coaching vindt niet plaats in een omgeving die in strijd is met de principes van een </a:t>
            </a:r>
            <a:r>
              <a:rPr lang="nl-BE" sz="1200" kern="1200" dirty="0" err="1">
                <a:solidFill>
                  <a:schemeClr val="tx1"/>
                </a:solidFill>
                <a:effectLst/>
                <a:latin typeface="Arial" charset="0"/>
                <a:ea typeface="ＭＳ Ｐゴシック" pitchFamily="16" charset="-128"/>
                <a:cs typeface="+mn-cs"/>
              </a:rPr>
              <a:t>gezondheidsbevorderende</a:t>
            </a:r>
            <a:r>
              <a:rPr lang="nl-BE" sz="1200" kern="1200" dirty="0">
                <a:solidFill>
                  <a:schemeClr val="tx1"/>
                </a:solidFill>
                <a:effectLst/>
                <a:latin typeface="Arial" charset="0"/>
                <a:ea typeface="ＭＳ Ｐゴシック" pitchFamily="16" charset="-128"/>
                <a:cs typeface="+mn-cs"/>
              </a:rPr>
              <a:t> omgeving (</a:t>
            </a:r>
            <a:r>
              <a:rPr lang="nl-BE" sz="1200" kern="1200" dirty="0" err="1">
                <a:solidFill>
                  <a:schemeClr val="tx1"/>
                </a:solidFill>
                <a:effectLst/>
                <a:latin typeface="Arial" charset="0"/>
                <a:ea typeface="ＭＳ Ｐゴシック" pitchFamily="16" charset="-128"/>
                <a:cs typeface="+mn-cs"/>
              </a:rPr>
              <a:t>vb</a:t>
            </a:r>
            <a:r>
              <a:rPr lang="nl-BE" sz="1200" kern="1200" dirty="0">
                <a:solidFill>
                  <a:schemeClr val="tx1"/>
                </a:solidFill>
                <a:effectLst/>
                <a:latin typeface="Arial" charset="0"/>
                <a:ea typeface="ＭＳ Ｐゴシック" pitchFamily="16" charset="-128"/>
                <a:cs typeface="+mn-cs"/>
              </a:rPr>
              <a:t> reclame voor alcohol,..), de BOV- coach is onafhankelijk en verwijst niet door naar eigen betalend aanbod;</a:t>
            </a:r>
          </a:p>
          <a:p>
            <a:pPr lvl="1"/>
            <a:r>
              <a:rPr lang="nl-BE" sz="1200" kern="1200" dirty="0">
                <a:solidFill>
                  <a:schemeClr val="tx1"/>
                </a:solidFill>
                <a:effectLst/>
                <a:latin typeface="Arial" charset="0"/>
                <a:ea typeface="ＭＳ Ｐゴシック" pitchFamily="16" charset="-128"/>
                <a:cs typeface="+mn-cs"/>
              </a:rPr>
              <a:t>toegankelijkheid van de BOV-coaching, bijvoorbeeld: de manier waarom de communicatie gebeurt tussen de BOV-coach en de deelnemer, taalgebruik en een empathisch-participatieve manier van werken;</a:t>
            </a:r>
          </a:p>
          <a:p>
            <a:pPr lvl="1"/>
            <a:r>
              <a:rPr lang="nl-BE" sz="1200" kern="1200" dirty="0">
                <a:solidFill>
                  <a:schemeClr val="tx1"/>
                </a:solidFill>
                <a:effectLst/>
                <a:latin typeface="Arial" charset="0"/>
                <a:ea typeface="ＭＳ Ｐゴシック" pitchFamily="16" charset="-128"/>
                <a:cs typeface="+mn-cs"/>
              </a:rPr>
              <a:t>financiële toegankelijkheid van de BOV-coach, bijvoorbeeld: toezicht op de gevraagde eigen bijdrage voor de BOV-coaching, eventueel organiseren van bijkomende tegemoetkoming voor bepaalde groepen;</a:t>
            </a:r>
          </a:p>
          <a:p>
            <a:pPr lvl="1"/>
            <a:r>
              <a:rPr lang="nl-BE" sz="1200" kern="1200" dirty="0">
                <a:solidFill>
                  <a:schemeClr val="tx1"/>
                </a:solidFill>
                <a:effectLst/>
                <a:latin typeface="Arial" charset="0"/>
                <a:ea typeface="ＭＳ Ｐゴシック" pitchFamily="16" charset="-128"/>
                <a:cs typeface="+mn-cs"/>
              </a:rPr>
              <a:t>beschikbaarheid, bereikbaarheid en toegankelijkheid van laagdrempelig beweegaanbod: bijvoorbeeld: zorgen voor voldoende aanbod dat aan de noden van de verschillende doelgroepen, waaronder inactieve en kwetsbare groepen met verhoogd risico op gezondheidsproblemen, voldoet en wegwerken van financiële en andere drempels tot deelname aan beweegaanbod (</a:t>
            </a:r>
            <a:r>
              <a:rPr lang="nl-BE" sz="1200" kern="1200" dirty="0" err="1">
                <a:solidFill>
                  <a:schemeClr val="tx1"/>
                </a:solidFill>
                <a:effectLst/>
                <a:latin typeface="Arial" charset="0"/>
                <a:ea typeface="ＭＳ Ｐゴシック" pitchFamily="16" charset="-128"/>
                <a:cs typeface="+mn-cs"/>
              </a:rPr>
              <a:t>vb</a:t>
            </a:r>
            <a:r>
              <a:rPr lang="nl-BE" sz="1200" kern="1200" dirty="0">
                <a:solidFill>
                  <a:schemeClr val="tx1"/>
                </a:solidFill>
                <a:effectLst/>
                <a:latin typeface="Arial" charset="0"/>
                <a:ea typeface="ＭＳ Ｐゴシック" pitchFamily="16" charset="-128"/>
                <a:cs typeface="+mn-cs"/>
              </a:rPr>
              <a:t> in kaart brengen en stimuleren van lokale/regionale financiële tegemoetkomingen, OCMW, </a:t>
            </a:r>
            <a:r>
              <a:rPr lang="nl-BE" sz="1200" kern="1200" dirty="0" err="1">
                <a:solidFill>
                  <a:schemeClr val="tx1"/>
                </a:solidFill>
                <a:effectLst/>
                <a:latin typeface="Arial" charset="0"/>
                <a:ea typeface="ＭＳ Ｐゴシック" pitchFamily="16" charset="-128"/>
                <a:cs typeface="+mn-cs"/>
              </a:rPr>
              <a:t>Uitpas</a:t>
            </a:r>
            <a:r>
              <a:rPr lang="nl-BE" sz="1200" kern="1200" dirty="0">
                <a:solidFill>
                  <a:schemeClr val="tx1"/>
                </a:solidFill>
                <a:effectLst/>
                <a:latin typeface="Arial" charset="0"/>
                <a:ea typeface="ＭＳ Ｐゴシック" pitchFamily="16" charset="-128"/>
                <a:cs typeface="+mn-cs"/>
              </a:rPr>
              <a:t>…).</a:t>
            </a: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28</a:t>
            </a:fld>
            <a:endParaRPr lang="en-US" altLang="nl-BE"/>
          </a:p>
        </p:txBody>
      </p:sp>
    </p:spTree>
    <p:extLst>
      <p:ext uri="{BB962C8B-B14F-4D97-AF65-F5344CB8AC3E}">
        <p14:creationId xmlns:p14="http://schemas.microsoft.com/office/powerpoint/2010/main" val="2991369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29</a:t>
            </a:fld>
            <a:endParaRPr lang="en-US" altLang="nl-BE"/>
          </a:p>
        </p:txBody>
      </p:sp>
    </p:spTree>
    <p:extLst>
      <p:ext uri="{BB962C8B-B14F-4D97-AF65-F5344CB8AC3E}">
        <p14:creationId xmlns:p14="http://schemas.microsoft.com/office/powerpoint/2010/main" val="77829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Vanuit de ervaringen</a:t>
            </a:r>
            <a:r>
              <a:rPr lang="nl-BE" baseline="0" dirty="0"/>
              <a:t> uit het Leuvense project:</a:t>
            </a:r>
          </a:p>
          <a:p>
            <a:r>
              <a:rPr lang="nl-BE" baseline="0" dirty="0"/>
              <a:t>Succesfactoren behouden</a:t>
            </a:r>
          </a:p>
          <a:p>
            <a:r>
              <a:rPr lang="nl-BE" baseline="0" dirty="0"/>
              <a:t>Pijnpunten op voorhand kennen en proberen te voorkomen</a:t>
            </a: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4</a:t>
            </a:fld>
            <a:endParaRPr lang="en-US" altLang="nl-BE"/>
          </a:p>
        </p:txBody>
      </p:sp>
    </p:spTree>
    <p:extLst>
      <p:ext uri="{BB962C8B-B14F-4D97-AF65-F5344CB8AC3E}">
        <p14:creationId xmlns:p14="http://schemas.microsoft.com/office/powerpoint/2010/main" val="238898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BE" sz="1200" kern="1200" dirty="0">
                <a:solidFill>
                  <a:schemeClr val="tx1"/>
                </a:solidFill>
                <a:effectLst/>
                <a:latin typeface="Arial" charset="0"/>
                <a:ea typeface="ＭＳ Ｐゴシック" pitchFamily="16" charset="-128"/>
                <a:cs typeface="+mn-cs"/>
              </a:rPr>
              <a:t>Bewegen op Voorschrift, alias het BOV-project, werd in 2009/10 in Leuven geboren vanuit gesprekken met artsen en maatschappelijk kwetsbare patiënten. De feiten dat maatschappelijk kwetsbare mensen een hoger gezondheidsrisico lopen en meerdere drempels ervaren om gezond te bewegen in het dagelijkse leven en om deel te nemen aan het reguliere beweeg- en sportcircuit gaven een aanzet om te investeren in BOV. </a:t>
            </a:r>
            <a:endParaRPr lang="nl-NL" sz="1200" kern="1200" dirty="0">
              <a:solidFill>
                <a:schemeClr val="tx1"/>
              </a:solidFill>
              <a:effectLst/>
              <a:latin typeface="Arial" charset="0"/>
              <a:ea typeface="ＭＳ Ｐゴシック" pitchFamily="16" charset="-128"/>
              <a:cs typeface="+mn-cs"/>
            </a:endParaRPr>
          </a:p>
          <a:p>
            <a:endParaRPr lang="nl-BE" dirty="0"/>
          </a:p>
          <a:p>
            <a:r>
              <a:rPr lang="nl-BE" sz="1200" kern="1200" dirty="0">
                <a:solidFill>
                  <a:schemeClr val="tx1"/>
                </a:solidFill>
                <a:effectLst/>
                <a:latin typeface="Arial" charset="0"/>
                <a:ea typeface="ＭＳ Ｐゴシック" pitchFamily="16" charset="-128"/>
                <a:cs typeface="+mn-cs"/>
              </a:rPr>
              <a:t>Na een intens participatief traject dat resulteerde in het uitwerken van een laagdrempelig BOV-protocol, startten op initiatief van </a:t>
            </a:r>
            <a:r>
              <a:rPr lang="nl-BE" sz="1200" kern="1200" dirty="0" err="1">
                <a:solidFill>
                  <a:schemeClr val="tx1"/>
                </a:solidFill>
                <a:effectLst/>
                <a:latin typeface="Arial" charset="0"/>
                <a:ea typeface="ＭＳ Ｐゴシック" pitchFamily="16" charset="-128"/>
                <a:cs typeface="+mn-cs"/>
              </a:rPr>
              <a:t>Riso</a:t>
            </a:r>
            <a:r>
              <a:rPr lang="nl-BE" sz="1200" kern="1200" dirty="0">
                <a:solidFill>
                  <a:schemeClr val="tx1"/>
                </a:solidFill>
                <a:effectLst/>
                <a:latin typeface="Arial" charset="0"/>
                <a:ea typeface="ＭＳ Ｐゴシック" pitchFamily="16" charset="-128"/>
                <a:cs typeface="+mn-cs"/>
              </a:rPr>
              <a:t> Vlaams-Brabant en WGC De Ridderbuurt in februari 2010 een vijftigtal BOV-deelnemers met een beweegtraject op maat. </a:t>
            </a:r>
            <a:endParaRPr lang="nl-NL" baseline="0" dirty="0"/>
          </a:p>
          <a:p>
            <a:endParaRPr lang="nl-BE" sz="1200" kern="1200" dirty="0">
              <a:solidFill>
                <a:schemeClr val="tx1"/>
              </a:solidFill>
              <a:effectLst/>
              <a:latin typeface="Arial" charset="0"/>
              <a:ea typeface="ＭＳ Ｐゴシック" pitchFamily="16"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charset="0"/>
                <a:ea typeface="ＭＳ Ｐゴシック" pitchFamily="16" charset="-128"/>
                <a:cs typeface="+mn-cs"/>
              </a:rPr>
              <a:t>In de periode 2011 en 2012 begeleidden de BOV-coaches een 100-tal mensen. De eerste deelnemers werden doorverwezen van WGC De Ridderbuurt en WGC De Central, nadien participeerden ook andere Leuvense deelnemers aan BOV. </a:t>
            </a:r>
          </a:p>
          <a:p>
            <a:pPr marL="0" marR="0" indent="0" algn="l" defTabSz="914400" rtl="0" eaLnBrk="1" fontAlgn="base" latinLnBrk="0" hangingPunct="1">
              <a:lnSpc>
                <a:spcPct val="100000"/>
              </a:lnSpc>
              <a:spcBef>
                <a:spcPct val="30000"/>
              </a:spcBef>
              <a:spcAft>
                <a:spcPct val="0"/>
              </a:spcAft>
              <a:buClrTx/>
              <a:buSzTx/>
              <a:buFontTx/>
              <a:buNone/>
              <a:tabLst/>
              <a:defRPr/>
            </a:pPr>
            <a:endParaRPr lang="nl-BE" sz="1200" kern="1200" dirty="0">
              <a:solidFill>
                <a:schemeClr val="tx1"/>
              </a:solidFill>
              <a:effectLst/>
              <a:latin typeface="Arial" charset="0"/>
              <a:ea typeface="ＭＳ Ｐゴシック" pitchFamily="16"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nl-NL" dirty="0"/>
              <a:t>Dit</a:t>
            </a:r>
            <a:r>
              <a:rPr lang="nl-NL" baseline="0" dirty="0"/>
              <a:t> was mogelijk gemaakt dankzij </a:t>
            </a:r>
            <a:r>
              <a:rPr lang="nl-NL" dirty="0"/>
              <a:t>steun van de stad Leuven, de provincie Vlaams-Brabant en de Koning Boudewijnstichting en vanaf 2011/12</a:t>
            </a:r>
            <a:r>
              <a:rPr lang="nl-NL" baseline="0" dirty="0"/>
              <a:t> ook </a:t>
            </a:r>
            <a:r>
              <a:rPr lang="nl-NL" altLang="nl-NL" dirty="0"/>
              <a:t>dankzij steun van de Vlaamse overheid (beleidsdomein en minister Welzijn, Volksgezondheid en Gezin). </a:t>
            </a:r>
          </a:p>
          <a:p>
            <a:endParaRPr lang="nl-BE" dirty="0"/>
          </a:p>
          <a:p>
            <a:pPr marL="0" marR="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charset="0"/>
                <a:ea typeface="ＭＳ Ｐゴシック" pitchFamily="16" charset="-128"/>
                <a:cs typeface="+mn-cs"/>
              </a:rPr>
              <a:t>In 2013 en 2014 kon BOV dankzij middelen van de Vlaamse overheid (beleidsdomein Welzijn, Volksgezondheid en Gezin) uitgebreid worden met meer BOV-</a:t>
            </a:r>
            <a:r>
              <a:rPr lang="nl-BE" sz="1200" kern="1200" dirty="0" err="1">
                <a:solidFill>
                  <a:schemeClr val="tx1"/>
                </a:solidFill>
                <a:effectLst/>
                <a:latin typeface="Arial" charset="0"/>
                <a:ea typeface="ＭＳ Ｐゴシック" pitchFamily="16" charset="-128"/>
                <a:cs typeface="+mn-cs"/>
              </a:rPr>
              <a:t>coachingsuren</a:t>
            </a:r>
            <a:r>
              <a:rPr lang="nl-BE" sz="1200" kern="1200" dirty="0">
                <a:solidFill>
                  <a:schemeClr val="tx1"/>
                </a:solidFill>
                <a:effectLst/>
                <a:latin typeface="Arial" charset="0"/>
                <a:ea typeface="ＭＳ Ｐゴシック" pitchFamily="16" charset="-128"/>
                <a:cs typeface="+mn-cs"/>
              </a:rPr>
              <a:t>. Gedurende die periode begeleidden de BOV-coaches meer dan 300 mensen. Uit de registratie bleek dat, zelfs met het verruimen van de doelgroep (werking naar de algemene bevolking door intake via ‘reguliere’ huisartsen), maatschappelijk kwetsbare deelnemers (VT) ongeveer 35% van de bereikte populatie bleven uitmaken.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nl-BE" sz="1200" kern="1200" dirty="0">
              <a:solidFill>
                <a:schemeClr val="tx1"/>
              </a:solidFill>
              <a:effectLst/>
              <a:latin typeface="Arial" charset="0"/>
              <a:ea typeface="ＭＳ Ｐゴシック" pitchFamily="16"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ＭＳ Ｐゴシック" pitchFamily="16"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charset="0"/>
                <a:ea typeface="ＭＳ Ｐゴシック" pitchFamily="16" charset="-128"/>
                <a:cs typeface="+mn-cs"/>
              </a:rPr>
              <a:t>In 2015 konden BOV in Leuven gecontinueerd</a:t>
            </a:r>
            <a:r>
              <a:rPr lang="nl-BE" sz="1200" kern="1200" baseline="0" dirty="0">
                <a:solidFill>
                  <a:schemeClr val="tx1"/>
                </a:solidFill>
                <a:effectLst/>
                <a:latin typeface="Arial" charset="0"/>
                <a:ea typeface="ＭＳ Ｐゴシック" pitchFamily="16" charset="-128"/>
                <a:cs typeface="+mn-cs"/>
              </a:rPr>
              <a:t> worden</a:t>
            </a:r>
            <a:r>
              <a:rPr lang="nl-BE" sz="1200" kern="1200" dirty="0">
                <a:solidFill>
                  <a:schemeClr val="tx1"/>
                </a:solidFill>
                <a:effectLst/>
                <a:latin typeface="Arial" charset="0"/>
                <a:ea typeface="ＭＳ Ｐゴシック" pitchFamily="16" charset="-128"/>
                <a:cs typeface="+mn-cs"/>
              </a:rPr>
              <a:t> dankzij middelen van de Vlaamse overheid (beleidsdomein Welzijn, Volksgezondheid en Gezin).</a:t>
            </a:r>
            <a:endParaRPr lang="nl-NL" dirty="0"/>
          </a:p>
          <a:p>
            <a:pPr marL="0" marR="0" indent="0" algn="l" defTabSz="914400" rtl="0" eaLnBrk="1" fontAlgn="base" latinLnBrk="0" hangingPunct="1">
              <a:lnSpc>
                <a:spcPct val="100000"/>
              </a:lnSpc>
              <a:spcBef>
                <a:spcPct val="30000"/>
              </a:spcBef>
              <a:spcAft>
                <a:spcPct val="0"/>
              </a:spcAft>
              <a:buClrTx/>
              <a:buSzTx/>
              <a:buFontTx/>
              <a:buNone/>
              <a:tabLst/>
              <a:defRPr/>
            </a:pPr>
            <a:endParaRPr lang="nl-BE" sz="1200" kern="1200" dirty="0">
              <a:solidFill>
                <a:schemeClr val="tx1"/>
              </a:solidFill>
              <a:effectLst/>
              <a:latin typeface="Arial" charset="0"/>
              <a:ea typeface="ＭＳ Ｐゴシック" pitchFamily="16"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charset="0"/>
                <a:ea typeface="ＭＳ Ｐゴシック" pitchFamily="16" charset="-128"/>
                <a:cs typeface="+mn-cs"/>
              </a:rPr>
              <a:t>2015 werd ook een cruciaal jaar voor de uitvoering van BOV in heel Vlaanderen. </a:t>
            </a:r>
            <a:r>
              <a:rPr lang="nl-BE" sz="1200" kern="1200" dirty="0" err="1">
                <a:solidFill>
                  <a:schemeClr val="tx1"/>
                </a:solidFill>
                <a:effectLst/>
                <a:latin typeface="Arial" charset="0"/>
                <a:ea typeface="ＭＳ Ｐゴシック" pitchFamily="16" charset="-128"/>
                <a:cs typeface="+mn-cs"/>
              </a:rPr>
              <a:t>Riso</a:t>
            </a:r>
            <a:r>
              <a:rPr lang="nl-BE" sz="1200" kern="1200" dirty="0">
                <a:solidFill>
                  <a:schemeClr val="tx1"/>
                </a:solidFill>
                <a:effectLst/>
                <a:latin typeface="Arial" charset="0"/>
                <a:ea typeface="ＭＳ Ｐゴシック" pitchFamily="16" charset="-128"/>
                <a:cs typeface="+mn-cs"/>
              </a:rPr>
              <a:t> Vlaams-Brabant coördineerde een stuurgroep op Vlaams niveau om de randvoorwaarden te inventariseren voor een mogelijke uitrol van BOV in heel Vlaanderen. Op basis van deze geïnventariseerde randvoorwaarden werkte het AZG een voorstel voor implementatie uit, dat op 18 dec ‘15 goedgekeurd werd: Zo werd het startschot gegeven voor de verdere gecontroleerde uitrol van BOV over heel Vlaanderen,</a:t>
            </a:r>
            <a:r>
              <a:rPr lang="nl-BE" sz="1200" kern="1200" baseline="0" dirty="0">
                <a:solidFill>
                  <a:schemeClr val="tx1"/>
                </a:solidFill>
                <a:effectLst/>
                <a:latin typeface="Arial" charset="0"/>
                <a:ea typeface="ＭＳ Ｐゴシック" pitchFamily="16" charset="-128"/>
                <a:cs typeface="+mn-cs"/>
              </a:rPr>
              <a:t> te coördineren door de Vlaamse partnerorganisatie Voeding en Beweging van VL minister WVG, i.s.m. de Vlaamse stuurgroep </a:t>
            </a:r>
            <a:r>
              <a:rPr lang="nl-BE" sz="1200" kern="1200" dirty="0">
                <a:solidFill>
                  <a:schemeClr val="tx1"/>
                </a:solidFill>
                <a:effectLst/>
                <a:latin typeface="Arial" charset="0"/>
                <a:ea typeface="ＭＳ Ｐゴシック" pitchFamily="16" charset="-128"/>
                <a:cs typeface="+mn-cs"/>
              </a:rPr>
              <a:t> </a:t>
            </a:r>
            <a:endParaRPr lang="nl-NL" sz="1200" kern="1200" dirty="0">
              <a:solidFill>
                <a:schemeClr val="tx1"/>
              </a:solidFill>
              <a:effectLst/>
              <a:latin typeface="Arial" charset="0"/>
              <a:ea typeface="ＭＳ Ｐゴシック" pitchFamily="16" charset="-128"/>
              <a:cs typeface="+mn-cs"/>
            </a:endParaRP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5</a:t>
            </a:fld>
            <a:endParaRPr lang="en-US" altLang="nl-BE"/>
          </a:p>
        </p:txBody>
      </p:sp>
    </p:spTree>
    <p:extLst>
      <p:ext uri="{BB962C8B-B14F-4D97-AF65-F5344CB8AC3E}">
        <p14:creationId xmlns:p14="http://schemas.microsoft.com/office/powerpoint/2010/main" val="59807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Universiteiten met LO opleidingen</a:t>
            </a:r>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6</a:t>
            </a:fld>
            <a:endParaRPr lang="en-US" altLang="nl-BE"/>
          </a:p>
        </p:txBody>
      </p:sp>
    </p:spTree>
    <p:extLst>
      <p:ext uri="{BB962C8B-B14F-4D97-AF65-F5344CB8AC3E}">
        <p14:creationId xmlns:p14="http://schemas.microsoft.com/office/powerpoint/2010/main" val="96486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Gebaseerd</a:t>
            </a:r>
            <a:r>
              <a:rPr lang="nl-BE" baseline="0" dirty="0"/>
              <a:t> op een methodiek die ondertussen ongeveer 5 jaar loopt in Leuven.</a:t>
            </a:r>
          </a:p>
          <a:p>
            <a:r>
              <a:rPr lang="nl-BE" baseline="0" dirty="0"/>
              <a:t>Dit is ondertussen regelmatig onderzocht, werkzame elementen zijn gedefinieerd en de moeilijke punten die ze tegen zijn gekomen worden nu zo goed mogelijk op voorhand vermeden.</a:t>
            </a:r>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7</a:t>
            </a:fld>
            <a:endParaRPr lang="en-US" altLang="nl-BE"/>
          </a:p>
        </p:txBody>
      </p:sp>
    </p:spTree>
    <p:extLst>
      <p:ext uri="{BB962C8B-B14F-4D97-AF65-F5344CB8AC3E}">
        <p14:creationId xmlns:p14="http://schemas.microsoft.com/office/powerpoint/2010/main" val="298625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Vanuit de ervaringen</a:t>
            </a:r>
            <a:r>
              <a:rPr lang="nl-BE" baseline="0" dirty="0"/>
              <a:t> uit het Leuvense project:</a:t>
            </a:r>
          </a:p>
          <a:p>
            <a:r>
              <a:rPr lang="nl-BE" baseline="0" dirty="0"/>
              <a:t>Succesfactoren behouden</a:t>
            </a:r>
          </a:p>
          <a:p>
            <a:r>
              <a:rPr lang="nl-BE" baseline="0" dirty="0"/>
              <a:t>Pijnpunten op voorhand kennen en proberen te voorkomen</a:t>
            </a:r>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9</a:t>
            </a:fld>
            <a:endParaRPr lang="en-US" altLang="nl-BE"/>
          </a:p>
        </p:txBody>
      </p:sp>
    </p:spTree>
    <p:extLst>
      <p:ext uri="{BB962C8B-B14F-4D97-AF65-F5344CB8AC3E}">
        <p14:creationId xmlns:p14="http://schemas.microsoft.com/office/powerpoint/2010/main" val="238898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10</a:t>
            </a:fld>
            <a:endParaRPr lang="en-US" altLang="nl-BE"/>
          </a:p>
        </p:txBody>
      </p:sp>
    </p:spTree>
    <p:extLst>
      <p:ext uri="{BB962C8B-B14F-4D97-AF65-F5344CB8AC3E}">
        <p14:creationId xmlns:p14="http://schemas.microsoft.com/office/powerpoint/2010/main" val="244200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Arial" charset="0"/>
                <a:ea typeface="ＭＳ Ｐゴシック" pitchFamily="16" charset="-128"/>
                <a:cs typeface="+mn-cs"/>
              </a:rPr>
              <a:t>De huisarts geeft zijn patiënten, die aan de inclusiecriteria voldoen, een advies om een coach in te schakelen om minder sedentair te gaan leven en meer te gaan bewegen. De persoon die het doktersadvies krijgt, moet vervolgens zelf de stap zetten naar de BOV-coach. Dit ‘doktersadvies’ werkt als een motivator voor de deelnemer en geeft tegelijk de BOV coach de nodige informatie om de begeleiding efficiënt en ‘veilig’ te realiseren.</a:t>
            </a:r>
          </a:p>
          <a:p>
            <a:r>
              <a:rPr lang="nl-BE" sz="1200" kern="1200" dirty="0">
                <a:solidFill>
                  <a:schemeClr val="tx1"/>
                </a:solidFill>
                <a:effectLst/>
                <a:latin typeface="Arial" charset="0"/>
                <a:ea typeface="ＭＳ Ｐゴシック" pitchFamily="16" charset="-128"/>
                <a:cs typeface="+mn-cs"/>
              </a:rPr>
              <a:t>Voor de doelgroep die de coaching echt nodig heeft, wordt de drempel zo laag mogelijk gehouden, bijvoorbeeld door de mogelijkheid in te bouwen de coach via sms te contacteren, waarna de BOV coach zelf contact opneemt voor een afspraak.</a:t>
            </a:r>
          </a:p>
          <a:p>
            <a:r>
              <a:rPr lang="nl-BE" sz="1200" kern="1200" dirty="0">
                <a:solidFill>
                  <a:schemeClr val="tx1"/>
                </a:solidFill>
                <a:effectLst/>
                <a:latin typeface="Arial" charset="0"/>
                <a:ea typeface="ＭＳ Ｐゴシック" pitchFamily="16" charset="-128"/>
                <a:cs typeface="+mn-cs"/>
              </a:rPr>
              <a:t> </a:t>
            </a:r>
          </a:p>
          <a:p>
            <a:r>
              <a:rPr lang="nl-BE" sz="1200" kern="1200" dirty="0">
                <a:solidFill>
                  <a:schemeClr val="tx1"/>
                </a:solidFill>
                <a:effectLst/>
                <a:latin typeface="Arial" charset="0"/>
                <a:ea typeface="ＭＳ Ｐゴシック" pitchFamily="16" charset="-128"/>
                <a:cs typeface="+mn-cs"/>
              </a:rPr>
              <a:t>Het traject start met een intake, op basis waarvan een beweegplan wordt uitgewerkt in functie van de interesses en mogelijkheden van de deelnemer. Zodra dit beweegplan klaar is, volgt een traject waarin de BOV coach de deelnemer verder helpt en motiveert om zijn sedentaire leefstijl af te bouwen en meer te gaan ‘bewegen’. </a:t>
            </a:r>
          </a:p>
          <a:p>
            <a:r>
              <a:rPr lang="nl-BE" sz="1200" kern="1200" dirty="0">
                <a:solidFill>
                  <a:schemeClr val="tx1"/>
                </a:solidFill>
                <a:effectLst/>
                <a:latin typeface="Arial" charset="0"/>
                <a:ea typeface="ＭＳ Ｐゴシック" pitchFamily="16" charset="-128"/>
                <a:cs typeface="+mn-cs"/>
              </a:rPr>
              <a:t>Eens dit het geval is, volgt er een afrondingsgesprek. Hier is het van belang dat de deelnemer extra wordt aangemoedigd om zelfstandig zijn beweegplan/nieuwe leefstijl verder te zetten. Opvolging op langere termijn is eveneens voorzien.</a:t>
            </a:r>
          </a:p>
          <a:p>
            <a:r>
              <a:rPr lang="nl-BE" sz="1200" kern="1200" dirty="0">
                <a:solidFill>
                  <a:schemeClr val="tx1"/>
                </a:solidFill>
                <a:effectLst/>
                <a:latin typeface="Arial" charset="0"/>
                <a:ea typeface="ＭＳ Ｐゴシック" pitchFamily="16" charset="-128"/>
                <a:cs typeface="+mn-cs"/>
              </a:rPr>
              <a:t>De BOV coach geeft ook feedback aan de huisarts over de resultaten en het beweegplan.</a:t>
            </a:r>
          </a:p>
          <a:p>
            <a:endParaRPr lang="nl-BE" sz="1200" kern="1200" dirty="0">
              <a:solidFill>
                <a:schemeClr val="tx1"/>
              </a:solidFill>
              <a:effectLst/>
              <a:latin typeface="Arial" charset="0"/>
              <a:ea typeface="ＭＳ Ｐゴシック" pitchFamily="16" charset="-128"/>
              <a:cs typeface="+mn-cs"/>
            </a:endParaRPr>
          </a:p>
          <a:p>
            <a:r>
              <a:rPr lang="nl-BE" sz="1200" kern="1200" dirty="0">
                <a:solidFill>
                  <a:schemeClr val="tx1"/>
                </a:solidFill>
                <a:effectLst/>
                <a:latin typeface="Arial" charset="0"/>
                <a:ea typeface="ＭＳ Ｐゴシック" pitchFamily="16" charset="-128"/>
                <a:cs typeface="+mn-cs"/>
              </a:rPr>
              <a:t>BOV is niet bedoeld voor het</a:t>
            </a:r>
            <a:r>
              <a:rPr lang="nl-BE" sz="1200" kern="1200" baseline="0" dirty="0">
                <a:solidFill>
                  <a:schemeClr val="tx1"/>
                </a:solidFill>
                <a:effectLst/>
                <a:latin typeface="Arial" charset="0"/>
                <a:ea typeface="ＭＳ Ｐゴシック" pitchFamily="16" charset="-128"/>
                <a:cs typeface="+mn-cs"/>
              </a:rPr>
              <a:t> behandelen van ziektes maar ter preventie</a:t>
            </a:r>
          </a:p>
          <a:p>
            <a:r>
              <a:rPr lang="nl-BE" sz="1200" kern="1200" baseline="0" dirty="0">
                <a:solidFill>
                  <a:schemeClr val="tx1"/>
                </a:solidFill>
                <a:effectLst/>
                <a:latin typeface="Arial" charset="0"/>
                <a:ea typeface="ＭＳ Ｐゴシック" pitchFamily="16" charset="-128"/>
                <a:cs typeface="+mn-cs"/>
              </a:rPr>
              <a:t>BOV is niet bedoeld om met de mensen te gaan bewegen, ze moeten zelfstandig verder kunnen.</a:t>
            </a:r>
          </a:p>
          <a:p>
            <a:endParaRPr lang="nl-BE" sz="1200" kern="1200" baseline="0" dirty="0">
              <a:solidFill>
                <a:schemeClr val="tx1"/>
              </a:solidFill>
              <a:effectLst/>
              <a:latin typeface="Arial" charset="0"/>
              <a:ea typeface="ＭＳ Ｐゴシック" pitchFamily="16" charset="-128"/>
              <a:cs typeface="+mn-cs"/>
            </a:endParaRPr>
          </a:p>
          <a:p>
            <a:pPr marL="457200" indent="-457200">
              <a:buFont typeface="+mj-lt"/>
              <a:buAutoNum type="arabicPeriod"/>
            </a:pPr>
            <a:r>
              <a:rPr lang="nl-BE" dirty="0"/>
              <a:t>Digitaal registratiesysteem</a:t>
            </a:r>
          </a:p>
          <a:p>
            <a:pPr marL="457200" indent="-457200">
              <a:buFont typeface="+mj-lt"/>
              <a:buAutoNum type="arabicPeriod"/>
            </a:pPr>
            <a:r>
              <a:rPr lang="nl-BE" dirty="0"/>
              <a:t>BOV-coach geeft feedback over het beweegplan, de opvolging en eventuele interesses in andere </a:t>
            </a:r>
            <a:r>
              <a:rPr lang="nl-BE" dirty="0" err="1"/>
              <a:t>gezondheidsbevorderende</a:t>
            </a:r>
            <a:r>
              <a:rPr lang="nl-BE" dirty="0"/>
              <a:t> elementen aan de huisarts</a:t>
            </a:r>
          </a:p>
          <a:p>
            <a:endParaRPr lang="nl-BE" dirty="0"/>
          </a:p>
          <a:p>
            <a:endParaRPr lang="nl-BE" dirty="0"/>
          </a:p>
        </p:txBody>
      </p:sp>
      <p:sp>
        <p:nvSpPr>
          <p:cNvPr id="4" name="Tijdelijke aanduiding voor dianummer 3"/>
          <p:cNvSpPr>
            <a:spLocks noGrp="1"/>
          </p:cNvSpPr>
          <p:nvPr>
            <p:ph type="sldNum" sz="quarter" idx="10"/>
          </p:nvPr>
        </p:nvSpPr>
        <p:spPr/>
        <p:txBody>
          <a:bodyPr/>
          <a:lstStyle/>
          <a:p>
            <a:fld id="{6D7A41C8-F6FF-44F1-A38C-A6541E73B066}" type="slidenum">
              <a:rPr lang="en-US" altLang="nl-BE" smtClean="0"/>
              <a:pPr/>
              <a:t>11</a:t>
            </a:fld>
            <a:endParaRPr lang="en-US" altLang="nl-BE"/>
          </a:p>
        </p:txBody>
      </p:sp>
    </p:spTree>
    <p:extLst>
      <p:ext uri="{BB962C8B-B14F-4D97-AF65-F5344CB8AC3E}">
        <p14:creationId xmlns:p14="http://schemas.microsoft.com/office/powerpoint/2010/main" val="232041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19"/>
          <p:cNvSpPr>
            <a:spLocks noChangeArrowheads="1"/>
          </p:cNvSpPr>
          <p:nvPr/>
        </p:nvSpPr>
        <p:spPr bwMode="auto">
          <a:xfrm>
            <a:off x="474663" y="6157913"/>
            <a:ext cx="4343400" cy="304800"/>
          </a:xfrm>
          <a:prstGeom prst="rect">
            <a:avLst/>
          </a:prstGeom>
          <a:noFill/>
          <a:ln w="9525">
            <a:noFill/>
            <a:miter lim="800000"/>
            <a:headEnd/>
            <a:tailEnd/>
          </a:ln>
        </p:spPr>
        <p:txBody>
          <a:bodyPr/>
          <a:lstStyle/>
          <a:p>
            <a:pPr>
              <a:defRPr/>
            </a:pPr>
            <a:r>
              <a:rPr lang="en-US" sz="800" dirty="0">
                <a:solidFill>
                  <a:srgbClr val="666366"/>
                </a:solidFill>
                <a:latin typeface="Tahoma" pitchFamily="16" charset="0"/>
                <a:ea typeface="ＭＳ Ｐゴシック" pitchFamily="16" charset="-128"/>
              </a:rPr>
              <a:t>VIGeZ vzw, ©2016, BOV </a:t>
            </a:r>
            <a:endParaRPr lang="en-US" sz="1400" dirty="0">
              <a:latin typeface="Arial" charset="0"/>
              <a:ea typeface="ＭＳ Ｐゴシック" pitchFamily="16" charset="-128"/>
            </a:endParaRPr>
          </a:p>
        </p:txBody>
      </p:sp>
      <p:sp>
        <p:nvSpPr>
          <p:cNvPr id="5" name="Rectangle 20"/>
          <p:cNvSpPr>
            <a:spLocks noChangeArrowheads="1"/>
          </p:cNvSpPr>
          <p:nvPr/>
        </p:nvSpPr>
        <p:spPr bwMode="auto">
          <a:xfrm>
            <a:off x="76200" y="6157913"/>
            <a:ext cx="457200" cy="304800"/>
          </a:xfrm>
          <a:prstGeom prst="rect">
            <a:avLst/>
          </a:prstGeom>
          <a:noFill/>
          <a:ln w="9525">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87452C7-1BD0-43BE-A41B-556D7380DA90}" type="slidenum">
              <a:rPr lang="en-US" altLang="nl-BE" sz="800">
                <a:solidFill>
                  <a:srgbClr val="E31916"/>
                </a:solidFill>
                <a:latin typeface="Tahoma" panose="020B0604030504040204" pitchFamily="34" charset="0"/>
              </a:rPr>
              <a:pPr algn="r"/>
              <a:t>‹nr.›</a:t>
            </a:fld>
            <a:endParaRPr lang="en-US" altLang="nl-BE" sz="800">
              <a:solidFill>
                <a:srgbClr val="E31916"/>
              </a:solidFill>
              <a:latin typeface="Tahoma" panose="020B0604030504040204" pitchFamily="34" charset="0"/>
            </a:endParaRPr>
          </a:p>
        </p:txBody>
      </p:sp>
      <p:sp>
        <p:nvSpPr>
          <p:cNvPr id="3074" name="Rectangle 2"/>
          <p:cNvSpPr>
            <a:spLocks noGrp="1" noChangeArrowheads="1"/>
          </p:cNvSpPr>
          <p:nvPr>
            <p:ph type="ctrTitle"/>
          </p:nvPr>
        </p:nvSpPr>
        <p:spPr>
          <a:xfrm>
            <a:off x="465138" y="3852863"/>
            <a:ext cx="7772400" cy="990600"/>
          </a:xfrm>
        </p:spPr>
        <p:txBody>
          <a:bodyPr/>
          <a:lstStyle>
            <a:lvl1pPr>
              <a:defRPr sz="3200">
                <a:solidFill>
                  <a:srgbClr val="990033"/>
                </a:solidFill>
              </a:defRPr>
            </a:lvl1pPr>
          </a:lstStyle>
          <a:p>
            <a:r>
              <a:rPr lang="nl-NL" dirty="0"/>
              <a:t>Klik om de stijl te bewerken</a:t>
            </a:r>
            <a:endParaRPr lang="en-US" dirty="0"/>
          </a:p>
        </p:txBody>
      </p:sp>
      <p:sp>
        <p:nvSpPr>
          <p:cNvPr id="3075" name="Rectangle 3"/>
          <p:cNvSpPr>
            <a:spLocks noGrp="1" noChangeArrowheads="1"/>
          </p:cNvSpPr>
          <p:nvPr>
            <p:ph type="subTitle" idx="1"/>
          </p:nvPr>
        </p:nvSpPr>
        <p:spPr>
          <a:xfrm>
            <a:off x="463550" y="4953000"/>
            <a:ext cx="6400800" cy="838200"/>
          </a:xfrm>
        </p:spPr>
        <p:txBody>
          <a:bodyPr/>
          <a:lstStyle>
            <a:lvl1pPr marL="0" indent="0">
              <a:buFont typeface="Times" pitchFamily="16" charset="0"/>
              <a:buNone/>
              <a:defRPr sz="1400"/>
            </a:lvl1pPr>
          </a:lstStyle>
          <a:p>
            <a:r>
              <a:rPr lang="nl-NL"/>
              <a:t>Klik om de ondertitelstijl van het model te bewerken</a:t>
            </a:r>
            <a:endParaRPr lang="en-US" dirty="0"/>
          </a:p>
        </p:txBody>
      </p:sp>
    </p:spTree>
    <p:extLst>
      <p:ext uri="{BB962C8B-B14F-4D97-AF65-F5344CB8AC3E}">
        <p14:creationId xmlns:p14="http://schemas.microsoft.com/office/powerpoint/2010/main" val="25189320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8402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21425" y="455613"/>
            <a:ext cx="1943100" cy="48021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90538" y="455613"/>
            <a:ext cx="5678487" cy="480218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5554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buFont typeface="Wingdings" pitchFamily="2" charset="2"/>
              <a:buChar char="q"/>
              <a:defRPr sz="2200"/>
            </a:lvl1pPr>
            <a:lvl2pPr>
              <a:buFont typeface="Wingdings" pitchFamily="2" charset="2"/>
              <a:buChar char="§"/>
              <a:defRPr/>
            </a:lvl2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77235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Tekststijl van het model bewerken</a:t>
            </a:r>
          </a:p>
        </p:txBody>
      </p:sp>
    </p:spTree>
    <p:extLst>
      <p:ext uri="{BB962C8B-B14F-4D97-AF65-F5344CB8AC3E}">
        <p14:creationId xmlns:p14="http://schemas.microsoft.com/office/powerpoint/2010/main" val="134424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92125" y="1143000"/>
            <a:ext cx="3810000" cy="4114800"/>
          </a:xfrm>
        </p:spPr>
        <p:txBody>
          <a:bodyPr/>
          <a:lstStyle>
            <a:lvl1pPr>
              <a:buFont typeface="Wingdings" pitchFamily="2" charset="2"/>
              <a:buChar char="q"/>
              <a:defRPr sz="2200"/>
            </a:lvl1pPr>
            <a:lvl2pPr>
              <a:buFont typeface="Wingdings" pitchFamily="2" charset="2"/>
              <a:buChar char="§"/>
              <a:defRPr sz="2000"/>
            </a:lvl2pPr>
            <a:lvl3pPr>
              <a:buFont typeface="Wingdings" pitchFamily="2" charset="2"/>
              <a:buChar char="Ø"/>
              <a:defRPr sz="2000"/>
            </a:lvl3pPr>
            <a:lvl4pPr>
              <a:buFont typeface="Wingdings" pitchFamily="2" charset="2"/>
              <a:buChar char="ü"/>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454525" y="1143000"/>
            <a:ext cx="3810000" cy="4114800"/>
          </a:xfrm>
        </p:spPr>
        <p:txBody>
          <a:bodyPr/>
          <a:lstStyle>
            <a:lvl1pPr>
              <a:buFont typeface="Wingdings" pitchFamily="2" charset="2"/>
              <a:buChar char="q"/>
              <a:defRPr sz="2200"/>
            </a:lvl1pPr>
            <a:lvl2pPr>
              <a:buFont typeface="Wingdings" pitchFamily="2" charset="2"/>
              <a:buChar char="§"/>
              <a:defRPr sz="2000"/>
            </a:lvl2pPr>
            <a:lvl3pPr>
              <a:buFont typeface="Wingdings" pitchFamily="2" charset="2"/>
              <a:buChar char="Ø"/>
              <a:defRPr sz="2000"/>
            </a:lvl3pPr>
            <a:lvl4pPr>
              <a:buFont typeface="Wingdings" pitchFamily="2" charset="2"/>
              <a:buChar char="ü"/>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1362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457200" y="2174875"/>
            <a:ext cx="4040188" cy="3951288"/>
          </a:xfrm>
        </p:spPr>
        <p:txBody>
          <a:bodyPr/>
          <a:lstStyle>
            <a:lvl1pPr>
              <a:buFont typeface="Wingdings" pitchFamily="2" charset="2"/>
              <a:buChar char="q"/>
              <a:defRPr sz="2000"/>
            </a:lvl1pPr>
            <a:lvl2pPr>
              <a:buFont typeface="Wingdings" pitchFamily="2" charset="2"/>
              <a:buChar char="§"/>
              <a:defRPr sz="2000"/>
            </a:lvl2pPr>
            <a:lvl3pPr>
              <a:buFont typeface="Wingdings" pitchFamily="2" charset="2"/>
              <a:buChar char="Ø"/>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45025" y="2174875"/>
            <a:ext cx="4041775" cy="3951288"/>
          </a:xfrm>
        </p:spPr>
        <p:txBody>
          <a:bodyPr/>
          <a:lstStyle>
            <a:lvl1pPr>
              <a:buFont typeface="Wingdings" pitchFamily="2" charset="2"/>
              <a:buChar char="q"/>
              <a:defRPr sz="2000"/>
            </a:lvl1pPr>
            <a:lvl2pPr>
              <a:buFont typeface="Wingdings" pitchFamily="2" charset="2"/>
              <a:buChar char="§"/>
              <a:defRPr sz="2000"/>
            </a:lvl2pPr>
            <a:lvl3pPr>
              <a:buFont typeface="Wingdings" pitchFamily="2" charset="2"/>
              <a:buChar char="Ø"/>
              <a:defRPr sz="1800"/>
            </a:lvl3pPr>
            <a:lvl4pPr marL="1714500" indent="-342900">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2687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949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31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21295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258325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90538" y="4556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a:t>Klik om de stijl te bewerken</a:t>
            </a:r>
            <a:endParaRPr lang="en-US" altLang="nl-BE" dirty="0"/>
          </a:p>
        </p:txBody>
      </p:sp>
      <p:sp>
        <p:nvSpPr>
          <p:cNvPr id="1028" name="Rectangle 3"/>
          <p:cNvSpPr>
            <a:spLocks noGrp="1" noChangeArrowheads="1"/>
          </p:cNvSpPr>
          <p:nvPr>
            <p:ph type="body" idx="1"/>
          </p:nvPr>
        </p:nvSpPr>
        <p:spPr bwMode="auto">
          <a:xfrm>
            <a:off x="492125" y="1143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a:t>Klik om de modelstijlen te bewerken</a:t>
            </a:r>
          </a:p>
          <a:p>
            <a:pPr lvl="1"/>
            <a:r>
              <a:rPr lang="nl-NL" altLang="nl-BE" dirty="0"/>
              <a:t>Tweede niveau</a:t>
            </a:r>
          </a:p>
          <a:p>
            <a:pPr lvl="2"/>
            <a:r>
              <a:rPr lang="nl-NL" altLang="nl-BE" dirty="0"/>
              <a:t>Derde niveau</a:t>
            </a:r>
          </a:p>
          <a:p>
            <a:pPr lvl="3"/>
            <a:r>
              <a:rPr lang="nl-NL" altLang="nl-BE" dirty="0"/>
              <a:t>Vierde niveau</a:t>
            </a:r>
          </a:p>
          <a:p>
            <a:pPr lvl="4"/>
            <a:r>
              <a:rPr lang="nl-NL" altLang="nl-BE" dirty="0"/>
              <a:t>Vijfde niveau</a:t>
            </a:r>
            <a:endParaRPr lang="en-US" altLang="nl-BE" dirty="0"/>
          </a:p>
        </p:txBody>
      </p:sp>
      <p:sp>
        <p:nvSpPr>
          <p:cNvPr id="1031" name="Rectangle 7"/>
          <p:cNvSpPr>
            <a:spLocks noChangeArrowheads="1"/>
          </p:cNvSpPr>
          <p:nvPr/>
        </p:nvSpPr>
        <p:spPr bwMode="auto">
          <a:xfrm>
            <a:off x="474663" y="6157913"/>
            <a:ext cx="4343400" cy="304800"/>
          </a:xfrm>
          <a:prstGeom prst="rect">
            <a:avLst/>
          </a:prstGeom>
          <a:noFill/>
          <a:ln w="9525">
            <a:noFill/>
            <a:miter lim="800000"/>
            <a:headEnd/>
            <a:tailEnd/>
          </a:ln>
        </p:spPr>
        <p:txBody>
          <a:bodyPr/>
          <a:lstStyle/>
          <a:p>
            <a:pPr>
              <a:defRPr/>
            </a:pPr>
            <a:r>
              <a:rPr lang="en-US" sz="800" dirty="0">
                <a:solidFill>
                  <a:srgbClr val="666366"/>
                </a:solidFill>
                <a:latin typeface="Trebuchet MS" panose="020B0603020202020204" pitchFamily="34" charset="0"/>
                <a:ea typeface="ＭＳ Ｐゴシック" pitchFamily="16" charset="-128"/>
              </a:rPr>
              <a:t>VIGeZ vzw, ©2016, BOV </a:t>
            </a:r>
            <a:endParaRPr lang="en-US" sz="1400" dirty="0">
              <a:latin typeface="Trebuchet MS" panose="020B0603020202020204" pitchFamily="34" charset="0"/>
              <a:ea typeface="ＭＳ Ｐゴシック" pitchFamily="16" charset="-128"/>
            </a:endParaRPr>
          </a:p>
        </p:txBody>
      </p:sp>
      <p:sp>
        <p:nvSpPr>
          <p:cNvPr id="1032" name="Rectangle 8"/>
          <p:cNvSpPr>
            <a:spLocks noChangeArrowheads="1"/>
          </p:cNvSpPr>
          <p:nvPr/>
        </p:nvSpPr>
        <p:spPr bwMode="auto">
          <a:xfrm>
            <a:off x="76200" y="6157913"/>
            <a:ext cx="457200" cy="304800"/>
          </a:xfrm>
          <a:prstGeom prst="rect">
            <a:avLst/>
          </a:prstGeom>
          <a:noFill/>
          <a:ln w="9525">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15D9E55-73D0-4266-8280-F3A0F87CE8BE}" type="slidenum">
              <a:rPr lang="en-US" altLang="nl-BE" sz="800">
                <a:solidFill>
                  <a:srgbClr val="E31916"/>
                </a:solidFill>
                <a:latin typeface="Trebuchet MS" panose="020B0603020202020204" pitchFamily="34" charset="0"/>
              </a:rPr>
              <a:pPr algn="r"/>
              <a:t>‹nr.›</a:t>
            </a:fld>
            <a:endParaRPr lang="en-US" altLang="nl-BE" sz="800">
              <a:solidFill>
                <a:srgbClr val="E31916"/>
              </a:solidFill>
              <a:latin typeface="Trebuchet MS" panose="020B0603020202020204" pitchFamily="34" charset="0"/>
            </a:endParaRPr>
          </a:p>
        </p:txBody>
      </p:sp>
      <p:pic>
        <p:nvPicPr>
          <p:cNvPr id="2" name="Afbeelding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51109" y="5945187"/>
            <a:ext cx="1067055" cy="541339"/>
          </a:xfrm>
          <a:prstGeom prst="rect">
            <a:avLst/>
          </a:prstGeom>
        </p:spPr>
      </p:pic>
      <p:pic>
        <p:nvPicPr>
          <p:cNvPr id="8" name="Picture 4" descr="https://www.jumpstreetasia.com/images/joomlart/slideshow2//sl3-first.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59737" y="-961935"/>
            <a:ext cx="10310485" cy="898730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85083" y="120543"/>
            <a:ext cx="1357528" cy="1357528"/>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990033"/>
          </a:solidFill>
          <a:latin typeface="Trebuchet MS" panose="020B0603020202020204" pitchFamily="34" charset="0"/>
          <a:ea typeface="+mj-ea"/>
          <a:cs typeface="+mj-cs"/>
        </a:defRPr>
      </a:lvl1pPr>
      <a:lvl2pPr algn="l" rtl="0" eaLnBrk="1" fontAlgn="base" hangingPunct="1">
        <a:spcBef>
          <a:spcPct val="0"/>
        </a:spcBef>
        <a:spcAft>
          <a:spcPct val="0"/>
        </a:spcAft>
        <a:defRPr sz="2800" b="1">
          <a:solidFill>
            <a:srgbClr val="E31916"/>
          </a:solidFill>
          <a:latin typeface="Tahoma" pitchFamily="16" charset="0"/>
          <a:ea typeface="ＭＳ Ｐゴシック" pitchFamily="16" charset="-128"/>
        </a:defRPr>
      </a:lvl2pPr>
      <a:lvl3pPr algn="l" rtl="0" eaLnBrk="1" fontAlgn="base" hangingPunct="1">
        <a:spcBef>
          <a:spcPct val="0"/>
        </a:spcBef>
        <a:spcAft>
          <a:spcPct val="0"/>
        </a:spcAft>
        <a:defRPr sz="2800" b="1">
          <a:solidFill>
            <a:srgbClr val="E31916"/>
          </a:solidFill>
          <a:latin typeface="Tahoma" pitchFamily="16" charset="0"/>
          <a:ea typeface="ＭＳ Ｐゴシック" pitchFamily="16" charset="-128"/>
        </a:defRPr>
      </a:lvl3pPr>
      <a:lvl4pPr algn="l" rtl="0" eaLnBrk="1" fontAlgn="base" hangingPunct="1">
        <a:spcBef>
          <a:spcPct val="0"/>
        </a:spcBef>
        <a:spcAft>
          <a:spcPct val="0"/>
        </a:spcAft>
        <a:defRPr sz="2800" b="1">
          <a:solidFill>
            <a:srgbClr val="E31916"/>
          </a:solidFill>
          <a:latin typeface="Tahoma" pitchFamily="16" charset="0"/>
          <a:ea typeface="ＭＳ Ｐゴシック" pitchFamily="16" charset="-128"/>
        </a:defRPr>
      </a:lvl4pPr>
      <a:lvl5pPr algn="l" rtl="0" eaLnBrk="1" fontAlgn="base" hangingPunct="1">
        <a:spcBef>
          <a:spcPct val="0"/>
        </a:spcBef>
        <a:spcAft>
          <a:spcPct val="0"/>
        </a:spcAft>
        <a:defRPr sz="2800" b="1">
          <a:solidFill>
            <a:srgbClr val="E31916"/>
          </a:solidFill>
          <a:latin typeface="Tahoma" pitchFamily="16" charset="0"/>
          <a:ea typeface="ＭＳ Ｐゴシック" pitchFamily="16" charset="-128"/>
        </a:defRPr>
      </a:lvl5pPr>
      <a:lvl6pPr marL="457200" algn="l" rtl="0" eaLnBrk="1" fontAlgn="base" hangingPunct="1">
        <a:spcBef>
          <a:spcPct val="0"/>
        </a:spcBef>
        <a:spcAft>
          <a:spcPct val="0"/>
        </a:spcAft>
        <a:defRPr sz="2800" b="1">
          <a:solidFill>
            <a:srgbClr val="E31916"/>
          </a:solidFill>
          <a:latin typeface="Tahoma" pitchFamily="16" charset="0"/>
          <a:ea typeface="ＭＳ Ｐゴシック" pitchFamily="16" charset="-128"/>
        </a:defRPr>
      </a:lvl6pPr>
      <a:lvl7pPr marL="914400" algn="l" rtl="0" eaLnBrk="1" fontAlgn="base" hangingPunct="1">
        <a:spcBef>
          <a:spcPct val="0"/>
        </a:spcBef>
        <a:spcAft>
          <a:spcPct val="0"/>
        </a:spcAft>
        <a:defRPr sz="2800" b="1">
          <a:solidFill>
            <a:srgbClr val="E31916"/>
          </a:solidFill>
          <a:latin typeface="Tahoma" pitchFamily="16" charset="0"/>
          <a:ea typeface="ＭＳ Ｐゴシック" pitchFamily="16" charset="-128"/>
        </a:defRPr>
      </a:lvl7pPr>
      <a:lvl8pPr marL="1371600" algn="l" rtl="0" eaLnBrk="1" fontAlgn="base" hangingPunct="1">
        <a:spcBef>
          <a:spcPct val="0"/>
        </a:spcBef>
        <a:spcAft>
          <a:spcPct val="0"/>
        </a:spcAft>
        <a:defRPr sz="2800" b="1">
          <a:solidFill>
            <a:srgbClr val="E31916"/>
          </a:solidFill>
          <a:latin typeface="Tahoma" pitchFamily="16" charset="0"/>
          <a:ea typeface="ＭＳ Ｐゴシック" pitchFamily="16" charset="-128"/>
        </a:defRPr>
      </a:lvl8pPr>
      <a:lvl9pPr marL="1828800" algn="l" rtl="0" eaLnBrk="1" fontAlgn="base" hangingPunct="1">
        <a:spcBef>
          <a:spcPct val="0"/>
        </a:spcBef>
        <a:spcAft>
          <a:spcPct val="0"/>
        </a:spcAft>
        <a:defRPr sz="2800" b="1">
          <a:solidFill>
            <a:srgbClr val="E31916"/>
          </a:solidFill>
          <a:latin typeface="Tahoma" pitchFamily="16" charset="0"/>
          <a:ea typeface="ＭＳ Ｐゴシック" pitchFamily="16" charset="-128"/>
        </a:defRPr>
      </a:lvl9pPr>
    </p:titleStyle>
    <p:bodyStyle>
      <a:lvl1pPr marL="342900" indent="-342900" algn="l" rtl="0" eaLnBrk="1" fontAlgn="base" hangingPunct="1">
        <a:spcBef>
          <a:spcPct val="20000"/>
        </a:spcBef>
        <a:spcAft>
          <a:spcPct val="0"/>
        </a:spcAft>
        <a:buClr>
          <a:srgbClr val="990033"/>
        </a:buClr>
        <a:buSzPct val="80000"/>
        <a:buFont typeface="Wingdings" panose="05000000000000000000" pitchFamily="2" charset="2"/>
        <a:buChar char="q"/>
        <a:defRPr sz="2800">
          <a:solidFill>
            <a:srgbClr val="666366"/>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lr>
          <a:srgbClr val="990033"/>
        </a:buClr>
        <a:buSzPct val="80000"/>
        <a:buFont typeface="Wingdings" panose="05000000000000000000" pitchFamily="2" charset="2"/>
        <a:buChar char="§"/>
        <a:defRPr sz="2400">
          <a:solidFill>
            <a:srgbClr val="666366"/>
          </a:solidFill>
          <a:latin typeface="Trebuchet MS" panose="020B0603020202020204" pitchFamily="34" charset="0"/>
          <a:ea typeface="+mn-ea"/>
        </a:defRPr>
      </a:lvl2pPr>
      <a:lvl3pPr marL="1143000" indent="-228600" algn="l" rtl="0" eaLnBrk="1" fontAlgn="base" hangingPunct="1">
        <a:spcBef>
          <a:spcPct val="20000"/>
        </a:spcBef>
        <a:spcAft>
          <a:spcPct val="0"/>
        </a:spcAft>
        <a:buClr>
          <a:srgbClr val="990033"/>
        </a:buClr>
        <a:buSzPct val="80000"/>
        <a:buFont typeface="Wingdings" panose="05000000000000000000" pitchFamily="2" charset="2"/>
        <a:buChar char="Ø"/>
        <a:defRPr sz="2000">
          <a:solidFill>
            <a:srgbClr val="666366"/>
          </a:solidFill>
          <a:latin typeface="Trebuchet MS" panose="020B0603020202020204" pitchFamily="34" charset="0"/>
          <a:ea typeface="+mn-ea"/>
        </a:defRPr>
      </a:lvl3pPr>
      <a:lvl4pPr marL="1600200" indent="-228600" algn="l" rtl="0" eaLnBrk="1" fontAlgn="base" hangingPunct="1">
        <a:spcBef>
          <a:spcPct val="20000"/>
        </a:spcBef>
        <a:spcAft>
          <a:spcPct val="0"/>
        </a:spcAft>
        <a:buClr>
          <a:srgbClr val="990033"/>
        </a:buClr>
        <a:buSzPct val="80000"/>
        <a:buFont typeface="Wingdings" panose="05000000000000000000" pitchFamily="2" charset="2"/>
        <a:buChar char="ü"/>
        <a:defRPr>
          <a:solidFill>
            <a:srgbClr val="666366"/>
          </a:solidFill>
          <a:latin typeface="Trebuchet MS" panose="020B0603020202020204" pitchFamily="34" charset="0"/>
          <a:ea typeface="+mn-ea"/>
        </a:defRPr>
      </a:lvl4pPr>
      <a:lvl5pPr marL="2057400" indent="-228600" algn="l" rtl="0" eaLnBrk="1" fontAlgn="base" hangingPunct="1">
        <a:spcBef>
          <a:spcPct val="20000"/>
        </a:spcBef>
        <a:spcAft>
          <a:spcPct val="0"/>
        </a:spcAft>
        <a:buClr>
          <a:srgbClr val="990033"/>
        </a:buClr>
        <a:buSzPct val="80000"/>
        <a:buFont typeface="Times" panose="02020603050405020304" pitchFamily="18" charset="0"/>
        <a:buChar char="•"/>
        <a:defRPr sz="1600">
          <a:solidFill>
            <a:srgbClr val="666366"/>
          </a:solidFill>
          <a:latin typeface="Trebuchet MS" panose="020B0603020202020204" pitchFamily="34" charset="0"/>
          <a:ea typeface="+mn-ea"/>
        </a:defRPr>
      </a:lvl5pPr>
      <a:lvl6pPr marL="25146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6pPr>
      <a:lvl7pPr marL="29718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7pPr>
      <a:lvl8pPr marL="34290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8pPr>
      <a:lvl9pPr marL="38862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8712" y="1514633"/>
            <a:ext cx="3114132" cy="4250886"/>
          </a:xfrm>
          <a:prstGeom prst="rect">
            <a:avLst/>
          </a:prstGeom>
        </p:spPr>
      </p:pic>
      <p:pic>
        <p:nvPicPr>
          <p:cNvPr id="1034" name="Picture 10" descr="http://jumpxlaalsmeer.nl/site-jumpxl/assets/files/1157/jumpers.png"/>
          <p:cNvPicPr>
            <a:picLocks noChangeAspect="1" noChangeArrowheads="1"/>
          </p:cNvPicPr>
          <p:nvPr/>
        </p:nvPicPr>
        <p:blipFill rotWithShape="1">
          <a:blip r:embed="rId4">
            <a:extLst>
              <a:ext uri="{28A0092B-C50C-407E-A947-70E740481C1C}">
                <a14:useLocalDpi xmlns:a14="http://schemas.microsoft.com/office/drawing/2010/main" val="0"/>
              </a:ext>
            </a:extLst>
          </a:blip>
          <a:srcRect t="16539" r="42263"/>
          <a:stretch/>
        </p:blipFill>
        <p:spPr bwMode="auto">
          <a:xfrm flipH="1">
            <a:off x="167404" y="123439"/>
            <a:ext cx="2274865" cy="27823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46479" y="404736"/>
            <a:ext cx="8676456" cy="990600"/>
          </a:xfrm>
        </p:spPr>
        <p:txBody>
          <a:bodyPr/>
          <a:lstStyle/>
          <a:p>
            <a:pPr algn="r"/>
            <a:r>
              <a:rPr lang="en-US" altLang="ja-JP" dirty="0" smtClean="0">
                <a:solidFill>
                  <a:srgbClr val="660033"/>
                </a:solidFill>
              </a:rPr>
              <a:t>BEWEGEN OP VERWIJZING</a:t>
            </a:r>
            <a:br>
              <a:rPr lang="en-US" altLang="ja-JP" dirty="0" smtClean="0">
                <a:solidFill>
                  <a:srgbClr val="660033"/>
                </a:solidFill>
              </a:rPr>
            </a:br>
            <a:r>
              <a:rPr lang="en-US" altLang="ja-JP" dirty="0" err="1" smtClean="0">
                <a:solidFill>
                  <a:srgbClr val="660033"/>
                </a:solidFill>
              </a:rPr>
              <a:t>Vilvoorde</a:t>
            </a:r>
            <a:r>
              <a:rPr lang="en-US" altLang="ja-JP" dirty="0" smtClean="0">
                <a:solidFill>
                  <a:srgbClr val="660033"/>
                </a:solidFill>
              </a:rPr>
              <a:t> – 23 </a:t>
            </a:r>
            <a:r>
              <a:rPr lang="en-US" altLang="ja-JP" dirty="0" err="1" smtClean="0">
                <a:solidFill>
                  <a:srgbClr val="660033"/>
                </a:solidFill>
              </a:rPr>
              <a:t>juni</a:t>
            </a:r>
            <a:r>
              <a:rPr lang="en-US" altLang="ja-JP" dirty="0" smtClean="0">
                <a:solidFill>
                  <a:srgbClr val="660033"/>
                </a:solidFill>
              </a:rPr>
              <a:t> 2016</a:t>
            </a:r>
            <a:endParaRPr lang="en-US" altLang="nl-BE" dirty="0">
              <a:solidFill>
                <a:srgbClr val="660033"/>
              </a:solidFill>
            </a:endParaRPr>
          </a:p>
        </p:txBody>
      </p:sp>
      <p:pic>
        <p:nvPicPr>
          <p:cNvPr id="1030" name="Picture 6" descr="http://www.second-jump.com/pictures/jump.png"/>
          <p:cNvPicPr>
            <a:picLocks noChangeAspect="1" noChangeArrowheads="1"/>
          </p:cNvPicPr>
          <p:nvPr/>
        </p:nvPicPr>
        <p:blipFill>
          <a:blip r:embed="rId5">
            <a:duotone>
              <a:prstClr val="black"/>
              <a:srgbClr val="660033">
                <a:tint val="45000"/>
                <a:satMod val="400000"/>
              </a:srgbClr>
            </a:duotone>
            <a:extLst>
              <a:ext uri="{28A0092B-C50C-407E-A947-70E740481C1C}">
                <a14:useLocalDpi xmlns:a14="http://schemas.microsoft.com/office/drawing/2010/main" val="0"/>
              </a:ext>
            </a:extLst>
          </a:blip>
          <a:srcRect/>
          <a:stretch>
            <a:fillRect/>
          </a:stretch>
        </p:blipFill>
        <p:spPr bwMode="auto">
          <a:xfrm>
            <a:off x="6547203" y="1993634"/>
            <a:ext cx="2674328" cy="258382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45" y="5372940"/>
            <a:ext cx="1485060" cy="14850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Belangrijke kenmerken</a:t>
            </a:r>
          </a:p>
        </p:txBody>
      </p:sp>
      <p:sp>
        <p:nvSpPr>
          <p:cNvPr id="3" name="Tijdelijke aanduiding voor inhoud 2"/>
          <p:cNvSpPr>
            <a:spLocks noGrp="1"/>
          </p:cNvSpPr>
          <p:nvPr>
            <p:ph idx="1"/>
          </p:nvPr>
        </p:nvSpPr>
        <p:spPr>
          <a:xfrm>
            <a:off x="1331639" y="1143000"/>
            <a:ext cx="6932885" cy="4114800"/>
          </a:xfrm>
        </p:spPr>
        <p:txBody>
          <a:bodyPr/>
          <a:lstStyle/>
          <a:p>
            <a:r>
              <a:rPr lang="nl-BE" dirty="0"/>
              <a:t>Vast verloop</a:t>
            </a:r>
          </a:p>
          <a:p>
            <a:r>
              <a:rPr lang="nl-BE" dirty="0"/>
              <a:t>BOV-coach</a:t>
            </a:r>
          </a:p>
          <a:p>
            <a:r>
              <a:rPr lang="nl-BE" dirty="0"/>
              <a:t>Intersectoraal netwerk</a:t>
            </a:r>
          </a:p>
          <a:p>
            <a:r>
              <a:rPr lang="nl-BE" dirty="0"/>
              <a:t>Kleinstedelijke zorgregio</a:t>
            </a:r>
          </a:p>
          <a:p>
            <a:r>
              <a:rPr lang="nl-BE" dirty="0"/>
              <a:t>Toegankelijke dienstverlening</a:t>
            </a:r>
          </a:p>
          <a:p>
            <a:r>
              <a:rPr lang="nl-BE" dirty="0"/>
              <a:t>Laagdrempelig beweegaanbod</a:t>
            </a:r>
          </a:p>
          <a:p>
            <a:endParaRPr lang="nl-BE" dirty="0"/>
          </a:p>
        </p:txBody>
      </p:sp>
    </p:spTree>
    <p:extLst>
      <p:ext uri="{BB962C8B-B14F-4D97-AF65-F5344CB8AC3E}">
        <p14:creationId xmlns:p14="http://schemas.microsoft.com/office/powerpoint/2010/main" val="4146859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eartandhoopdance.com/wp-content/uploads/2015/09/who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602" y="4250539"/>
            <a:ext cx="2292672" cy="260746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BE" dirty="0"/>
              <a:t>Vast verloop</a:t>
            </a:r>
          </a:p>
        </p:txBody>
      </p:sp>
      <p:sp>
        <p:nvSpPr>
          <p:cNvPr id="3" name="Tijdelijke aanduiding voor inhoud 2"/>
          <p:cNvSpPr>
            <a:spLocks noGrp="1"/>
          </p:cNvSpPr>
          <p:nvPr>
            <p:ph idx="1"/>
          </p:nvPr>
        </p:nvSpPr>
        <p:spPr>
          <a:xfrm>
            <a:off x="492125" y="1143000"/>
            <a:ext cx="7772400" cy="4086200"/>
          </a:xfrm>
        </p:spPr>
        <p:txBody>
          <a:bodyPr/>
          <a:lstStyle/>
          <a:p>
            <a:pPr marL="457200" indent="-457200">
              <a:buFont typeface="+mj-lt"/>
              <a:buAutoNum type="arabicPeriod"/>
            </a:pPr>
            <a:r>
              <a:rPr lang="nl-BE" dirty="0"/>
              <a:t>Huisarts stelt indicatie</a:t>
            </a:r>
          </a:p>
          <a:p>
            <a:pPr marL="457200" indent="-457200">
              <a:buFont typeface="+mj-lt"/>
              <a:buAutoNum type="arabicPeriod"/>
            </a:pPr>
            <a:r>
              <a:rPr lang="nl-BE" dirty="0"/>
              <a:t>Huisarts motiveert &amp; verwijst naar BOV-coach </a:t>
            </a:r>
          </a:p>
          <a:p>
            <a:pPr marL="457200" indent="-457200">
              <a:buFont typeface="+mj-lt"/>
              <a:buAutoNum type="arabicPeriod"/>
            </a:pPr>
            <a:r>
              <a:rPr lang="nl-BE" dirty="0"/>
              <a:t>De patiënt neemt contact op met de BOV-coach</a:t>
            </a:r>
          </a:p>
          <a:p>
            <a:pPr marL="457200" indent="-457200">
              <a:buFont typeface="+mj-lt"/>
              <a:buAutoNum type="arabicPeriod"/>
            </a:pPr>
            <a:r>
              <a:rPr lang="nl-BE" dirty="0"/>
              <a:t>Eerste afspraak bij de BOV-coach – intake </a:t>
            </a:r>
          </a:p>
          <a:p>
            <a:pPr lvl="1"/>
            <a:r>
              <a:rPr lang="nl-BE" sz="1800" dirty="0"/>
              <a:t>peiling naar behoeften, mogelijkheden en wensen</a:t>
            </a:r>
          </a:p>
          <a:p>
            <a:pPr lvl="1"/>
            <a:r>
              <a:rPr lang="nl-BE" sz="1800" dirty="0"/>
              <a:t>samen met deelnemer een beweegplan opmaken dat haalbaar is</a:t>
            </a:r>
          </a:p>
          <a:p>
            <a:pPr lvl="1"/>
            <a:r>
              <a:rPr lang="nl-BE" sz="1800" dirty="0"/>
              <a:t>beweegplan op maat en aanpasbaar</a:t>
            </a:r>
          </a:p>
          <a:p>
            <a:pPr lvl="1"/>
            <a:r>
              <a:rPr lang="nl-BE" sz="1800" dirty="0"/>
              <a:t>Indien mogelijk worden eventuele financiële tussenkomsten voor participatie aan het reguliere beweegaanbod aangereikt. </a:t>
            </a:r>
            <a:endParaRPr lang="nl-BE" dirty="0"/>
          </a:p>
          <a:p>
            <a:pPr marL="457200" indent="-457200">
              <a:buFont typeface="+mj-lt"/>
              <a:buAutoNum type="arabicPeriod"/>
            </a:pPr>
            <a:r>
              <a:rPr lang="nl-BE" dirty="0"/>
              <a:t>Opstart beweegplan </a:t>
            </a:r>
          </a:p>
          <a:p>
            <a:pPr marL="457200" indent="-457200">
              <a:buFont typeface="+mj-lt"/>
              <a:buAutoNum type="arabicPeriod"/>
            </a:pPr>
            <a:r>
              <a:rPr lang="nl-BE" dirty="0"/>
              <a:t>Opvolging beweegplan </a:t>
            </a:r>
          </a:p>
          <a:p>
            <a:pPr marL="457200" indent="-457200">
              <a:buFont typeface="+mj-lt"/>
              <a:buAutoNum type="arabicPeriod"/>
            </a:pPr>
            <a:r>
              <a:rPr lang="nl-BE" dirty="0"/>
              <a:t>Afrondingsgesprek met BOV-coach na ongeveer 6 maanden – out-take </a:t>
            </a:r>
          </a:p>
          <a:p>
            <a:pPr marL="0" indent="0">
              <a:buNone/>
            </a:pPr>
            <a:endParaRPr lang="nl-BE" dirty="0"/>
          </a:p>
        </p:txBody>
      </p:sp>
      <p:pic>
        <p:nvPicPr>
          <p:cNvPr id="4" name="Picture 14" descr="http://huisarts.verheul-websites.com/library/images/9/huisarts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00" r="19812"/>
          <a:stretch/>
        </p:blipFill>
        <p:spPr bwMode="auto">
          <a:xfrm>
            <a:off x="7346795" y="1268760"/>
            <a:ext cx="1832286" cy="170069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chte verbindingslijn met pijl 11"/>
          <p:cNvCxnSpPr>
            <a:stCxn id="4" idx="2"/>
            <a:endCxn id="15362" idx="0"/>
          </p:cNvCxnSpPr>
          <p:nvPr/>
        </p:nvCxnSpPr>
        <p:spPr bwMode="auto">
          <a:xfrm>
            <a:off x="8262938" y="2969452"/>
            <a:ext cx="0" cy="1281087"/>
          </a:xfrm>
          <a:prstGeom prst="straightConnector1">
            <a:avLst/>
          </a:prstGeom>
          <a:solidFill>
            <a:schemeClr val="accent1"/>
          </a:solidFill>
          <a:ln w="104775" cap="flat" cmpd="sng" algn="ctr">
            <a:solidFill>
              <a:srgbClr val="990033"/>
            </a:solidFill>
            <a:prstDash val="solid"/>
            <a:round/>
            <a:headEnd type="none" w="med" len="med"/>
            <a:tailEnd type="triangle"/>
          </a:ln>
          <a:effectLst/>
        </p:spPr>
      </p:cxnSp>
    </p:spTree>
    <p:extLst>
      <p:ext uri="{BB962C8B-B14F-4D97-AF65-F5344CB8AC3E}">
        <p14:creationId xmlns:p14="http://schemas.microsoft.com/office/powerpoint/2010/main" val="206030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Vast verloop</a:t>
            </a:r>
          </a:p>
        </p:txBody>
      </p:sp>
      <p:sp>
        <p:nvSpPr>
          <p:cNvPr id="3" name="Tijdelijke aanduiding voor inhoud 2"/>
          <p:cNvSpPr>
            <a:spLocks noGrp="1"/>
          </p:cNvSpPr>
          <p:nvPr>
            <p:ph idx="1"/>
          </p:nvPr>
        </p:nvSpPr>
        <p:spPr/>
        <p:txBody>
          <a:bodyPr/>
          <a:lstStyle/>
          <a:p>
            <a:r>
              <a:rPr lang="nl-BE" dirty="0"/>
              <a:t>Digitaal registratiesysteem</a:t>
            </a:r>
          </a:p>
          <a:p>
            <a:r>
              <a:rPr lang="nl-BE" dirty="0"/>
              <a:t>BOV-coach geeft feedback aan de huisarts</a:t>
            </a:r>
          </a:p>
          <a:p>
            <a:r>
              <a:rPr lang="nl-BE" dirty="0"/>
              <a:t>Hoeveelheid coaching afhankelijk van deelnemer</a:t>
            </a:r>
          </a:p>
          <a:p>
            <a:r>
              <a:rPr lang="nl-BE" dirty="0"/>
              <a:t>Individueel of in groep</a:t>
            </a:r>
          </a:p>
          <a:p>
            <a:r>
              <a:rPr lang="nl-BE" dirty="0"/>
              <a:t>Toegangspoort is huisarts (opvolging &amp; motivator)</a:t>
            </a:r>
          </a:p>
          <a:p>
            <a:r>
              <a:rPr lang="nl-BE" dirty="0"/>
              <a:t>De deelnemer kan alleen verder zonder de BOV-coach</a:t>
            </a:r>
          </a:p>
          <a:p>
            <a:pPr lvl="1"/>
            <a:r>
              <a:rPr lang="nl-BE" sz="1800" dirty="0"/>
              <a:t>motivatie en zelfredzaamheid</a:t>
            </a:r>
          </a:p>
          <a:p>
            <a:pPr lvl="1"/>
            <a:r>
              <a:rPr lang="nl-BE" sz="1800" dirty="0"/>
              <a:t>inzichten in het eigen beweeggedrag</a:t>
            </a:r>
          </a:p>
          <a:p>
            <a:pPr lvl="1"/>
            <a:r>
              <a:rPr lang="nl-BE" sz="1800" dirty="0"/>
              <a:t>vaardigheden om dat gedrag te veranderen. </a:t>
            </a:r>
            <a:endParaRPr lang="nl-BE" dirty="0"/>
          </a:p>
          <a:p>
            <a:r>
              <a:rPr lang="nl-BE" dirty="0"/>
              <a:t>Max 7uur coaching per deelnemer</a:t>
            </a:r>
          </a:p>
          <a:p>
            <a:r>
              <a:rPr lang="nl-BE" dirty="0"/>
              <a:t>Coach wordt betaald per 15’</a:t>
            </a:r>
          </a:p>
          <a:p>
            <a:endParaRPr lang="nl-BE" dirty="0"/>
          </a:p>
        </p:txBody>
      </p:sp>
      <p:pic>
        <p:nvPicPr>
          <p:cNvPr id="4" name="Picture 2" descr="http://www.heartandhoopdance.com/wp-content/uploads/2015/09/who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602" y="4250539"/>
            <a:ext cx="2292672" cy="260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96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Vast verloop</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82088363"/>
              </p:ext>
            </p:extLst>
          </p:nvPr>
        </p:nvGraphicFramePr>
        <p:xfrm>
          <a:off x="490538" y="1027113"/>
          <a:ext cx="6236185" cy="4874182"/>
        </p:xfrm>
        <a:graphic>
          <a:graphicData uri="http://schemas.openxmlformats.org/drawingml/2006/table">
            <a:tbl>
              <a:tblPr firstRow="1" firstCol="1" bandRow="1">
                <a:tableStyleId>{5C22544A-7EE6-4342-B048-85BDC9FD1C3A}</a:tableStyleId>
              </a:tblPr>
              <a:tblGrid>
                <a:gridCol w="1362574">
                  <a:extLst>
                    <a:ext uri="{9D8B030D-6E8A-4147-A177-3AD203B41FA5}">
                      <a16:colId xmlns:a16="http://schemas.microsoft.com/office/drawing/2014/main" xmlns="" val="2328639009"/>
                    </a:ext>
                  </a:extLst>
                </a:gridCol>
                <a:gridCol w="2535901">
                  <a:extLst>
                    <a:ext uri="{9D8B030D-6E8A-4147-A177-3AD203B41FA5}">
                      <a16:colId xmlns:a16="http://schemas.microsoft.com/office/drawing/2014/main" xmlns="" val="1648677306"/>
                    </a:ext>
                  </a:extLst>
                </a:gridCol>
                <a:gridCol w="2337710">
                  <a:extLst>
                    <a:ext uri="{9D8B030D-6E8A-4147-A177-3AD203B41FA5}">
                      <a16:colId xmlns:a16="http://schemas.microsoft.com/office/drawing/2014/main" xmlns="" val="2728815322"/>
                    </a:ext>
                  </a:extLst>
                </a:gridCol>
              </a:tblGrid>
              <a:tr h="759382">
                <a:tc>
                  <a:txBody>
                    <a:bodyPr/>
                    <a:lstStyle/>
                    <a:p>
                      <a:pPr>
                        <a:lnSpc>
                          <a:spcPts val="1575"/>
                        </a:lnSpc>
                        <a:spcAft>
                          <a:spcPts val="1800"/>
                        </a:spcAft>
                      </a:pPr>
                      <a:r>
                        <a:rPr lang="nl-BE" sz="2000" b="0" dirty="0">
                          <a:effectLst/>
                        </a:rPr>
                        <a:t> </a:t>
                      </a:r>
                      <a:endParaRPr lang="nl-BE"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ts val="1575"/>
                        </a:lnSpc>
                        <a:spcAft>
                          <a:spcPts val="1800"/>
                        </a:spcAft>
                      </a:pPr>
                      <a:r>
                        <a:rPr lang="nl-BE" sz="2000" b="0" dirty="0">
                          <a:effectLst/>
                        </a:rPr>
                        <a:t>Individueel contact </a:t>
                      </a:r>
                      <a:br>
                        <a:rPr lang="nl-BE" sz="2000" b="0" dirty="0">
                          <a:effectLst/>
                        </a:rPr>
                      </a:br>
                      <a:r>
                        <a:rPr lang="nl-BE" sz="2000" b="0" dirty="0">
                          <a:effectLst/>
                        </a:rPr>
                        <a:t>(15 euro/kwartier)</a:t>
                      </a:r>
                      <a:endParaRPr lang="nl-BE"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ts val="1575"/>
                        </a:lnSpc>
                        <a:spcAft>
                          <a:spcPts val="1800"/>
                        </a:spcAft>
                      </a:pPr>
                      <a:r>
                        <a:rPr lang="nl-BE" sz="2000" b="0" dirty="0">
                          <a:effectLst/>
                        </a:rPr>
                        <a:t>Groepscontact </a:t>
                      </a:r>
                      <a:br>
                        <a:rPr lang="nl-BE" sz="2000" b="0" dirty="0">
                          <a:effectLst/>
                        </a:rPr>
                      </a:br>
                      <a:r>
                        <a:rPr lang="nl-BE" sz="2000" b="0" dirty="0">
                          <a:effectLst/>
                        </a:rPr>
                        <a:t>(5 euro/kwartier)</a:t>
                      </a:r>
                      <a:endParaRPr lang="nl-BE"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5752833"/>
                  </a:ext>
                </a:extLst>
              </a:tr>
              <a:tr h="1869150">
                <a:tc>
                  <a:txBody>
                    <a:bodyPr/>
                    <a:lstStyle/>
                    <a:p>
                      <a:pPr>
                        <a:lnSpc>
                          <a:spcPts val="1575"/>
                        </a:lnSpc>
                        <a:spcAft>
                          <a:spcPts val="1800"/>
                        </a:spcAft>
                      </a:pPr>
                      <a:r>
                        <a:rPr lang="nl-BE" sz="2000" b="0" dirty="0">
                          <a:effectLst/>
                          <a:latin typeface="+mn-lt"/>
                        </a:rPr>
                        <a:t>VT</a:t>
                      </a:r>
                      <a:endParaRPr lang="nl-BE" sz="2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1800"/>
                        </a:spcAft>
                      </a:pPr>
                      <a:r>
                        <a:rPr lang="nl-BE" sz="2000" b="0" baseline="0" dirty="0">
                          <a:effectLst/>
                        </a:rPr>
                        <a:t>Vlaamse overheid: </a:t>
                      </a:r>
                      <a:br>
                        <a:rPr lang="nl-BE" sz="2000" b="0" baseline="0" dirty="0">
                          <a:effectLst/>
                        </a:rPr>
                      </a:br>
                      <a:r>
                        <a:rPr lang="nl-BE" sz="2000" b="0" baseline="0" dirty="0">
                          <a:effectLst/>
                        </a:rPr>
                        <a:t>14 euro</a:t>
                      </a:r>
                    </a:p>
                    <a:p>
                      <a:pPr algn="l">
                        <a:lnSpc>
                          <a:spcPct val="100000"/>
                        </a:lnSpc>
                        <a:spcAft>
                          <a:spcPts val="1800"/>
                        </a:spcAft>
                      </a:pPr>
                      <a:r>
                        <a:rPr lang="nl-BE" sz="2000" b="0" dirty="0">
                          <a:effectLst/>
                        </a:rPr>
                        <a:t/>
                      </a:r>
                      <a:br>
                        <a:rPr lang="nl-BE" sz="2000" b="0" dirty="0">
                          <a:effectLst/>
                        </a:rPr>
                      </a:br>
                      <a:r>
                        <a:rPr lang="nl-BE" sz="2000" b="0" dirty="0">
                          <a:effectLst/>
                        </a:rPr>
                        <a:t>maximale bijdrage van deelnemer: </a:t>
                      </a:r>
                      <a:br>
                        <a:rPr lang="nl-BE" sz="2000" b="0" dirty="0">
                          <a:effectLst/>
                        </a:rPr>
                      </a:br>
                      <a:r>
                        <a:rPr lang="nl-BE" sz="2000" b="0" dirty="0">
                          <a:effectLst/>
                        </a:rPr>
                        <a:t>1 euro</a:t>
                      </a:r>
                      <a:endParaRPr lang="nl-BE"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1800"/>
                        </a:spcAft>
                      </a:pPr>
                      <a:r>
                        <a:rPr lang="nl-BE" sz="2000" b="0" dirty="0">
                          <a:effectLst/>
                        </a:rPr>
                        <a:t>Vlaamse overheid:</a:t>
                      </a:r>
                      <a:br>
                        <a:rPr lang="nl-BE" sz="2000" b="0" dirty="0">
                          <a:effectLst/>
                        </a:rPr>
                      </a:br>
                      <a:r>
                        <a:rPr lang="nl-BE" sz="2000" b="0" dirty="0">
                          <a:effectLst/>
                        </a:rPr>
                        <a:t>4,5 euro</a:t>
                      </a:r>
                      <a:br>
                        <a:rPr lang="nl-BE" sz="2000" b="0" dirty="0">
                          <a:effectLst/>
                        </a:rPr>
                      </a:br>
                      <a:endParaRPr lang="nl-BE" sz="2000" b="0" dirty="0">
                        <a:effectLst/>
                      </a:endParaRPr>
                    </a:p>
                    <a:p>
                      <a:pPr algn="l">
                        <a:lnSpc>
                          <a:spcPct val="100000"/>
                        </a:lnSpc>
                        <a:spcAft>
                          <a:spcPts val="1800"/>
                        </a:spcAft>
                      </a:pPr>
                      <a:r>
                        <a:rPr lang="nl-BE" sz="2000" b="0" dirty="0">
                          <a:effectLst/>
                        </a:rPr>
                        <a:t>maximale bijdrage van deelnemer:</a:t>
                      </a:r>
                      <a:br>
                        <a:rPr lang="nl-BE" sz="2000" b="0" dirty="0">
                          <a:effectLst/>
                        </a:rPr>
                      </a:br>
                      <a:r>
                        <a:rPr lang="nl-BE" sz="2000" b="0" dirty="0">
                          <a:effectLst/>
                        </a:rPr>
                        <a:t>0,5 euro</a:t>
                      </a:r>
                      <a:endParaRPr lang="nl-BE"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21971724"/>
                  </a:ext>
                </a:extLst>
              </a:tr>
              <a:tr h="1869150">
                <a:tc>
                  <a:txBody>
                    <a:bodyPr/>
                    <a:lstStyle/>
                    <a:p>
                      <a:pPr>
                        <a:lnSpc>
                          <a:spcPts val="1575"/>
                        </a:lnSpc>
                        <a:spcAft>
                          <a:spcPts val="1800"/>
                        </a:spcAft>
                      </a:pPr>
                      <a:r>
                        <a:rPr lang="nl-BE" sz="2000" b="0" dirty="0">
                          <a:effectLst/>
                        </a:rPr>
                        <a:t>Niet-VT</a:t>
                      </a:r>
                      <a:endParaRPr lang="nl-BE"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1800"/>
                        </a:spcAft>
                      </a:pPr>
                      <a:r>
                        <a:rPr lang="nl-BE" sz="2000" b="0" dirty="0">
                          <a:effectLst/>
                        </a:rPr>
                        <a:t>Vlaamse overheid:</a:t>
                      </a:r>
                      <a:br>
                        <a:rPr lang="nl-BE" sz="2000" b="0" dirty="0">
                          <a:effectLst/>
                        </a:rPr>
                      </a:br>
                      <a:r>
                        <a:rPr lang="nl-BE" sz="2000" b="0" dirty="0">
                          <a:effectLst/>
                        </a:rPr>
                        <a:t>10 euro</a:t>
                      </a:r>
                    </a:p>
                    <a:p>
                      <a:pPr algn="l">
                        <a:lnSpc>
                          <a:spcPct val="100000"/>
                        </a:lnSpc>
                        <a:spcAft>
                          <a:spcPts val="1800"/>
                        </a:spcAft>
                      </a:pPr>
                      <a:r>
                        <a:rPr lang="nl-BE" sz="2000" b="0" dirty="0">
                          <a:effectLst/>
                        </a:rPr>
                        <a:t/>
                      </a:r>
                      <a:br>
                        <a:rPr lang="nl-BE" sz="2000" b="0" dirty="0">
                          <a:effectLst/>
                        </a:rPr>
                      </a:br>
                      <a:r>
                        <a:rPr lang="nl-BE" sz="2000" b="0" dirty="0">
                          <a:effectLst/>
                        </a:rPr>
                        <a:t>maximale bijdrage van deelnemer:</a:t>
                      </a:r>
                      <a:br>
                        <a:rPr lang="nl-BE" sz="2000" b="0" dirty="0">
                          <a:effectLst/>
                        </a:rPr>
                      </a:br>
                      <a:r>
                        <a:rPr lang="nl-BE" sz="2000" b="0" dirty="0">
                          <a:effectLst/>
                        </a:rPr>
                        <a:t>5 euro</a:t>
                      </a:r>
                      <a:endParaRPr lang="nl-BE"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1800"/>
                        </a:spcAft>
                      </a:pPr>
                      <a:r>
                        <a:rPr lang="nl-BE" sz="2000" b="0" dirty="0">
                          <a:effectLst/>
                        </a:rPr>
                        <a:t>Vlaamse overheid: </a:t>
                      </a:r>
                      <a:br>
                        <a:rPr lang="nl-BE" sz="2000" b="0" dirty="0">
                          <a:effectLst/>
                        </a:rPr>
                      </a:br>
                      <a:r>
                        <a:rPr lang="nl-BE" sz="2000" b="0" dirty="0">
                          <a:effectLst/>
                        </a:rPr>
                        <a:t>4 euro</a:t>
                      </a:r>
                    </a:p>
                    <a:p>
                      <a:pPr algn="l">
                        <a:lnSpc>
                          <a:spcPct val="100000"/>
                        </a:lnSpc>
                        <a:spcAft>
                          <a:spcPts val="1800"/>
                        </a:spcAft>
                      </a:pPr>
                      <a:r>
                        <a:rPr lang="nl-BE" sz="2000" b="0" dirty="0">
                          <a:effectLst/>
                        </a:rPr>
                        <a:t/>
                      </a:r>
                      <a:br>
                        <a:rPr lang="nl-BE" sz="2000" b="0" dirty="0">
                          <a:effectLst/>
                        </a:rPr>
                      </a:br>
                      <a:r>
                        <a:rPr lang="nl-BE" sz="2000" b="0" dirty="0">
                          <a:effectLst/>
                        </a:rPr>
                        <a:t>maximale bijdrage van deelnemer: </a:t>
                      </a:r>
                      <a:br>
                        <a:rPr lang="nl-BE" sz="2000" b="0" dirty="0">
                          <a:effectLst/>
                        </a:rPr>
                      </a:br>
                      <a:r>
                        <a:rPr lang="nl-BE" sz="2000" b="0" dirty="0">
                          <a:effectLst/>
                        </a:rPr>
                        <a:t>1 euro</a:t>
                      </a:r>
                      <a:endParaRPr lang="nl-BE"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34029378"/>
                  </a:ext>
                </a:extLst>
              </a:tr>
            </a:tbl>
          </a:graphicData>
        </a:graphic>
      </p:graphicFrame>
      <p:pic>
        <p:nvPicPr>
          <p:cNvPr id="5" name="Picture 2" descr="http://www.heartandhoopdance.com/wp-content/uploads/2015/09/who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602" y="4250539"/>
            <a:ext cx="2292672" cy="260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87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BOV coach</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527875208"/>
              </p:ext>
            </p:extLst>
          </p:nvPr>
        </p:nvGraphicFramePr>
        <p:xfrm>
          <a:off x="251520" y="1023248"/>
          <a:ext cx="8892480" cy="4926126"/>
        </p:xfrm>
        <a:graphic>
          <a:graphicData uri="http://schemas.openxmlformats.org/drawingml/2006/table">
            <a:tbl>
              <a:tblPr>
                <a:tableStyleId>{5C22544A-7EE6-4342-B048-85BDC9FD1C3A}</a:tableStyleId>
              </a:tblPr>
              <a:tblGrid>
                <a:gridCol w="1507200">
                  <a:extLst>
                    <a:ext uri="{9D8B030D-6E8A-4147-A177-3AD203B41FA5}">
                      <a16:colId xmlns:a16="http://schemas.microsoft.com/office/drawing/2014/main" xmlns="" val="1407690669"/>
                    </a:ext>
                  </a:extLst>
                </a:gridCol>
                <a:gridCol w="3466560">
                  <a:extLst>
                    <a:ext uri="{9D8B030D-6E8A-4147-A177-3AD203B41FA5}">
                      <a16:colId xmlns:a16="http://schemas.microsoft.com/office/drawing/2014/main" xmlns="" val="1199396395"/>
                    </a:ext>
                  </a:extLst>
                </a:gridCol>
                <a:gridCol w="3918720">
                  <a:extLst>
                    <a:ext uri="{9D8B030D-6E8A-4147-A177-3AD203B41FA5}">
                      <a16:colId xmlns:a16="http://schemas.microsoft.com/office/drawing/2014/main" xmlns="" val="515851951"/>
                    </a:ext>
                  </a:extLst>
                </a:gridCol>
              </a:tblGrid>
              <a:tr h="241302">
                <a:tc>
                  <a:txBody>
                    <a:bodyPr/>
                    <a:lstStyle/>
                    <a:p>
                      <a:pPr>
                        <a:lnSpc>
                          <a:spcPct val="107000"/>
                        </a:lnSpc>
                        <a:spcAft>
                          <a:spcPts val="0"/>
                        </a:spcAft>
                      </a:pPr>
                      <a:r>
                        <a:rPr lang="nl-BE" sz="1400" dirty="0">
                          <a:effectLst/>
                          <a:latin typeface="+mn-lt"/>
                        </a:rPr>
                        <a:t> </a:t>
                      </a:r>
                      <a:endParaRPr lang="nl-B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BE" sz="1400" b="1" dirty="0">
                          <a:effectLst/>
                          <a:latin typeface="+mn-lt"/>
                        </a:rPr>
                        <a:t>Sterkte en kansen </a:t>
                      </a:r>
                      <a:endParaRPr lang="nl-BE"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BE" sz="1400" b="1" dirty="0">
                          <a:effectLst/>
                          <a:latin typeface="+mn-lt"/>
                        </a:rPr>
                        <a:t>Zwakte en bedreigingen </a:t>
                      </a:r>
                      <a:endParaRPr lang="nl-BE"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9791874"/>
                  </a:ext>
                </a:extLst>
              </a:tr>
              <a:tr h="2553695">
                <a:tc>
                  <a:txBody>
                    <a:bodyPr/>
                    <a:lstStyle/>
                    <a:p>
                      <a:pPr>
                        <a:lnSpc>
                          <a:spcPct val="107000"/>
                        </a:lnSpc>
                        <a:spcAft>
                          <a:spcPts val="0"/>
                        </a:spcAft>
                      </a:pPr>
                      <a:r>
                        <a:rPr lang="nl-BE" sz="1400" b="1" dirty="0">
                          <a:effectLst/>
                          <a:latin typeface="+mn-lt"/>
                        </a:rPr>
                        <a:t>Freelance </a:t>
                      </a:r>
                      <a:endParaRPr lang="nl-BE"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l">
                        <a:lnSpc>
                          <a:spcPct val="107000"/>
                        </a:lnSpc>
                        <a:spcAft>
                          <a:spcPts val="0"/>
                        </a:spcAft>
                        <a:buFont typeface="Arial" panose="020B0604020202020204" pitchFamily="34" charset="0"/>
                        <a:buChar char="•"/>
                      </a:pPr>
                      <a:r>
                        <a:rPr lang="nl-BE" sz="1400" dirty="0">
                          <a:effectLst/>
                          <a:latin typeface="+mn-lt"/>
                        </a:rPr>
                        <a:t>flexibel inzetbaar</a:t>
                      </a:r>
                      <a:r>
                        <a:rPr lang="nl-BE" sz="1400" baseline="0" dirty="0">
                          <a:effectLst/>
                          <a:latin typeface="+mn-lt"/>
                        </a:rPr>
                        <a:t> – avond/weekend</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enkel betalen voor de uren die nodig zijn </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Geen financieel risico voor het BOV-netwerk  </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frisse kijk op zaken; ziet snel mogelijke verbeteringen </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moet zichzelf blijven bewijzen om nieuwe deelnemers binnen te halen </a:t>
                      </a:r>
                      <a:endParaRPr lang="nl-B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l">
                        <a:lnSpc>
                          <a:spcPct val="107000"/>
                        </a:lnSpc>
                        <a:spcAft>
                          <a:spcPts val="0"/>
                        </a:spcAft>
                        <a:buFont typeface="Arial" panose="020B0604020202020204" pitchFamily="34" charset="0"/>
                        <a:buChar char="•"/>
                      </a:pPr>
                      <a:r>
                        <a:rPr lang="nl-BE" sz="1400" dirty="0">
                          <a:effectLst/>
                          <a:latin typeface="+mn-lt"/>
                        </a:rPr>
                        <a:t>heel duidelijke taakafspraken en transparantie nodig </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hoe omgaan met</a:t>
                      </a:r>
                      <a:r>
                        <a:rPr lang="nl-BE" sz="1400" baseline="0" dirty="0">
                          <a:effectLst/>
                          <a:latin typeface="+mn-lt"/>
                        </a:rPr>
                        <a:t> </a:t>
                      </a:r>
                      <a:r>
                        <a:rPr lang="nl-BE" sz="1400" dirty="0">
                          <a:effectLst/>
                          <a:latin typeface="+mn-lt"/>
                        </a:rPr>
                        <a:t>extra taken ?</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Kans op frequente wissel van coaches omwille van </a:t>
                      </a:r>
                      <a:r>
                        <a:rPr lang="nl-BE" sz="1400" dirty="0" err="1">
                          <a:effectLst/>
                          <a:latin typeface="+mn-lt"/>
                        </a:rPr>
                        <a:t>jobonzekerheid</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mogelijk belangenconflict met andere commerciële activiteiten</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minder ingebed in organisatie/project </a:t>
                      </a:r>
                      <a:endParaRPr lang="nl-B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73460927"/>
                  </a:ext>
                </a:extLst>
              </a:tr>
              <a:tr h="1958762">
                <a:tc>
                  <a:txBody>
                    <a:bodyPr/>
                    <a:lstStyle/>
                    <a:p>
                      <a:pPr>
                        <a:lnSpc>
                          <a:spcPct val="107000"/>
                        </a:lnSpc>
                        <a:spcAft>
                          <a:spcPts val="0"/>
                        </a:spcAft>
                      </a:pPr>
                      <a:r>
                        <a:rPr lang="nl-BE" sz="1400" b="1" dirty="0">
                          <a:effectLst/>
                          <a:latin typeface="+mn-lt"/>
                        </a:rPr>
                        <a:t>Vast dienstverband</a:t>
                      </a:r>
                      <a:endParaRPr lang="nl-BE"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l">
                        <a:lnSpc>
                          <a:spcPct val="107000"/>
                        </a:lnSpc>
                        <a:spcAft>
                          <a:spcPts val="0"/>
                        </a:spcAft>
                        <a:buFont typeface="Arial" panose="020B0604020202020204" pitchFamily="34" charset="0"/>
                        <a:buChar char="•"/>
                      </a:pPr>
                      <a:r>
                        <a:rPr lang="nl-BE" sz="1400" dirty="0">
                          <a:effectLst/>
                          <a:latin typeface="+mn-lt"/>
                        </a:rPr>
                        <a:t>flexibiliteit om taken op te nemen die niet rechtstreeks bij de  </a:t>
                      </a:r>
                      <a:r>
                        <a:rPr lang="nl-BE" sz="1400" dirty="0" err="1">
                          <a:effectLst/>
                          <a:latin typeface="+mn-lt"/>
                        </a:rPr>
                        <a:t>coachingopdracht</a:t>
                      </a:r>
                      <a:r>
                        <a:rPr lang="nl-BE" sz="1400" dirty="0">
                          <a:effectLst/>
                          <a:latin typeface="+mn-lt"/>
                        </a:rPr>
                        <a:t> horen ( artikeltje schrijven voornieuwsbrief, project verder uit bouwen, evalueren,…) </a:t>
                      </a:r>
                      <a:endParaRPr lang="nl-BE" sz="1400" dirty="0">
                        <a:effectLst/>
                        <a:latin typeface="+mn-lt"/>
                        <a:ea typeface="Calibri" panose="020F0502020204030204" pitchFamily="34" charset="0"/>
                        <a:cs typeface="Times New Roman" panose="02020603050405020304" pitchFamily="18" charset="0"/>
                      </a:endParaRP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BE" sz="1400" dirty="0">
                          <a:effectLst/>
                          <a:latin typeface="+mn-lt"/>
                        </a:rPr>
                        <a:t>inbedding in organisatie/project, maakt deel uit van een team</a:t>
                      </a:r>
                      <a:endParaRPr lang="nl-BE" sz="14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endParaRPr lang="nl-B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l">
                        <a:lnSpc>
                          <a:spcPct val="107000"/>
                        </a:lnSpc>
                        <a:spcAft>
                          <a:spcPts val="0"/>
                        </a:spcAft>
                        <a:buFont typeface="Arial" panose="020B0604020202020204" pitchFamily="34" charset="0"/>
                        <a:buChar char="•"/>
                      </a:pPr>
                      <a:r>
                        <a:rPr lang="nl-BE" sz="1400" dirty="0">
                          <a:effectLst/>
                          <a:latin typeface="+mn-lt"/>
                        </a:rPr>
                        <a:t>Moeilijk in te schatten of er voldoende </a:t>
                      </a:r>
                      <a:r>
                        <a:rPr lang="nl-BE" sz="1400" dirty="0" err="1">
                          <a:effectLst/>
                          <a:latin typeface="+mn-lt"/>
                        </a:rPr>
                        <a:t>coachingsprestaties</a:t>
                      </a:r>
                      <a:r>
                        <a:rPr lang="nl-BE" sz="1400" dirty="0">
                          <a:effectLst/>
                          <a:latin typeface="+mn-lt"/>
                        </a:rPr>
                        <a:t> zullen zijn om loon volledig te dekken</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Financieel groter risico</a:t>
                      </a:r>
                      <a:endParaRPr lang="nl-BE" sz="1400" dirty="0">
                        <a:effectLst/>
                        <a:latin typeface="+mn-lt"/>
                        <a:ea typeface="Calibri" panose="020F0502020204030204" pitchFamily="34" charset="0"/>
                        <a:cs typeface="Times New Roman" panose="02020603050405020304" pitchFamily="18" charset="0"/>
                      </a:endParaRPr>
                    </a:p>
                    <a:p>
                      <a:pPr marL="285750" indent="-285750" algn="l">
                        <a:lnSpc>
                          <a:spcPct val="107000"/>
                        </a:lnSpc>
                        <a:spcAft>
                          <a:spcPts val="0"/>
                        </a:spcAft>
                        <a:buFont typeface="Arial" panose="020B0604020202020204" pitchFamily="34" charset="0"/>
                        <a:buChar char="•"/>
                      </a:pPr>
                      <a:r>
                        <a:rPr lang="nl-BE" sz="1400" dirty="0">
                          <a:effectLst/>
                          <a:latin typeface="+mn-lt"/>
                        </a:rPr>
                        <a:t>eventuele verplaatsingskosten indien BOV-coach in grotere regio ingezet wordt </a:t>
                      </a:r>
                      <a:endParaRPr lang="nl-B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9549189"/>
                  </a:ext>
                </a:extLst>
              </a:tr>
              <a:tr h="172367">
                <a:tc>
                  <a:txBody>
                    <a:bodyPr/>
                    <a:lstStyle/>
                    <a:p>
                      <a:pPr>
                        <a:lnSpc>
                          <a:spcPct val="107000"/>
                        </a:lnSpc>
                        <a:spcAft>
                          <a:spcPts val="0"/>
                        </a:spcAft>
                      </a:pPr>
                      <a:r>
                        <a:rPr lang="nl-BE" sz="1000">
                          <a:effectLst/>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BE" sz="1000">
                          <a:effectLst/>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7472034"/>
                  </a:ext>
                </a:extLst>
              </a:tr>
            </a:tbl>
          </a:graphicData>
        </a:graphic>
      </p:graphicFrame>
    </p:spTree>
    <p:extLst>
      <p:ext uri="{BB962C8B-B14F-4D97-AF65-F5344CB8AC3E}">
        <p14:creationId xmlns:p14="http://schemas.microsoft.com/office/powerpoint/2010/main" val="3960574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BOV-coach</a:t>
            </a:r>
          </a:p>
        </p:txBody>
      </p:sp>
      <p:sp>
        <p:nvSpPr>
          <p:cNvPr id="3" name="Tijdelijke aanduiding voor inhoud 2"/>
          <p:cNvSpPr>
            <a:spLocks noGrp="1"/>
          </p:cNvSpPr>
          <p:nvPr>
            <p:ph idx="1"/>
          </p:nvPr>
        </p:nvSpPr>
        <p:spPr/>
        <p:txBody>
          <a:bodyPr/>
          <a:lstStyle/>
          <a:p>
            <a:r>
              <a:rPr lang="nl-BE" dirty="0"/>
              <a:t>Motivator in gedragsverandering</a:t>
            </a:r>
          </a:p>
          <a:p>
            <a:r>
              <a:rPr lang="nl-BE" dirty="0"/>
              <a:t>Input huisarts &amp; situatie, verwachtingen en mogelijkheden van de deelnemer</a:t>
            </a:r>
          </a:p>
          <a:p>
            <a:r>
              <a:rPr lang="nl-BE" dirty="0"/>
              <a:t>Individueel &amp; in groep</a:t>
            </a:r>
          </a:p>
          <a:p>
            <a:r>
              <a:rPr lang="nl-BE" dirty="0"/>
              <a:t>Engagementsverklaring andere taken</a:t>
            </a:r>
          </a:p>
          <a:p>
            <a:r>
              <a:rPr lang="nl-BE" dirty="0"/>
              <a:t> </a:t>
            </a:r>
          </a:p>
          <a:p>
            <a:pPr lvl="1"/>
            <a:r>
              <a:rPr lang="nl-BE" dirty="0"/>
              <a:t>Samen bewegen</a:t>
            </a:r>
          </a:p>
          <a:p>
            <a:pPr lvl="1"/>
            <a:r>
              <a:rPr lang="nl-BE" dirty="0"/>
              <a:t>Behandeling van aandoening </a:t>
            </a:r>
          </a:p>
          <a:p>
            <a:endParaRPr lang="nl-BE" dirty="0"/>
          </a:p>
        </p:txBody>
      </p:sp>
      <p:sp>
        <p:nvSpPr>
          <p:cNvPr id="4" name="Niet gelijk aan 3"/>
          <p:cNvSpPr/>
          <p:nvPr/>
        </p:nvSpPr>
        <p:spPr bwMode="auto">
          <a:xfrm>
            <a:off x="899592" y="3140968"/>
            <a:ext cx="648072" cy="360040"/>
          </a:xfrm>
          <a:prstGeom prst="mathNot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6" charset="-128"/>
            </a:endParaRPr>
          </a:p>
        </p:txBody>
      </p:sp>
      <p:pic>
        <p:nvPicPr>
          <p:cNvPr id="5" name="Picture 2" descr="http://www.heartandhoopdance.com/wp-content/uploads/2015/09/who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602" y="4250539"/>
            <a:ext cx="2292672" cy="260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13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BOV-coach</a:t>
            </a:r>
          </a:p>
        </p:txBody>
      </p:sp>
      <p:sp>
        <p:nvSpPr>
          <p:cNvPr id="3" name="Tijdelijke aanduiding voor inhoud 2"/>
          <p:cNvSpPr>
            <a:spLocks noGrp="1"/>
          </p:cNvSpPr>
          <p:nvPr>
            <p:ph idx="1"/>
          </p:nvPr>
        </p:nvSpPr>
        <p:spPr/>
        <p:txBody>
          <a:bodyPr/>
          <a:lstStyle/>
          <a:p>
            <a:r>
              <a:rPr lang="nl-BE" dirty="0"/>
              <a:t>Competentieprofiel nodig voor kwaliteitsvolle uitrol</a:t>
            </a:r>
          </a:p>
          <a:p>
            <a:pPr lvl="1"/>
            <a:r>
              <a:rPr lang="nl-BE" sz="2000" dirty="0"/>
              <a:t>Beweging</a:t>
            </a:r>
          </a:p>
          <a:p>
            <a:pPr lvl="1"/>
            <a:r>
              <a:rPr lang="nl-BE" sz="2000" dirty="0"/>
              <a:t>Motivatie</a:t>
            </a:r>
          </a:p>
          <a:p>
            <a:pPr lvl="1"/>
            <a:r>
              <a:rPr lang="nl-BE" sz="2000" dirty="0"/>
              <a:t>Doelgroep </a:t>
            </a:r>
          </a:p>
          <a:p>
            <a:r>
              <a:rPr lang="nl-BE" dirty="0"/>
              <a:t>Niet één enkele vooropleiding</a:t>
            </a:r>
          </a:p>
          <a:p>
            <a:r>
              <a:rPr lang="nl-BE" dirty="0"/>
              <a:t>Opleidingen uitnodigen</a:t>
            </a:r>
          </a:p>
          <a:p>
            <a:pPr lvl="1"/>
            <a:r>
              <a:rPr lang="nl-BE" sz="2000" dirty="0"/>
              <a:t>Leemtes opvullen</a:t>
            </a:r>
          </a:p>
          <a:p>
            <a:endParaRPr lang="nl-BE" dirty="0"/>
          </a:p>
        </p:txBody>
      </p:sp>
      <p:pic>
        <p:nvPicPr>
          <p:cNvPr id="4" name="Picture 2" descr="http://www.heartandhoopdance.com/wp-content/uploads/2015/09/who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602" y="4250539"/>
            <a:ext cx="2292672" cy="260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5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Intersectoraal netwerk</a:t>
            </a:r>
          </a:p>
        </p:txBody>
      </p:sp>
      <p:sp>
        <p:nvSpPr>
          <p:cNvPr id="3" name="Tijdelijke aanduiding voor inhoud 2"/>
          <p:cNvSpPr>
            <a:spLocks noGrp="1"/>
          </p:cNvSpPr>
          <p:nvPr>
            <p:ph idx="1"/>
          </p:nvPr>
        </p:nvSpPr>
        <p:spPr/>
        <p:txBody>
          <a:bodyPr/>
          <a:lstStyle/>
          <a:p>
            <a:r>
              <a:rPr lang="nl-BE" dirty="0"/>
              <a:t>Intersectoraal netwerk</a:t>
            </a:r>
          </a:p>
          <a:p>
            <a:pPr lvl="1"/>
            <a:r>
              <a:rPr lang="nl-BE" sz="1800" b="1" dirty="0"/>
              <a:t>De </a:t>
            </a:r>
            <a:r>
              <a:rPr lang="nl-BE" sz="1800" b="1" dirty="0" smtClean="0"/>
              <a:t>lokale </a:t>
            </a:r>
            <a:r>
              <a:rPr lang="nl-BE" sz="1800" b="1" dirty="0"/>
              <a:t>besturen  </a:t>
            </a:r>
          </a:p>
          <a:p>
            <a:pPr lvl="1"/>
            <a:r>
              <a:rPr lang="nl-BE" sz="1800" b="1" dirty="0"/>
              <a:t>Gezondheids- en welzijnspartners </a:t>
            </a:r>
            <a:r>
              <a:rPr lang="nl-BE" sz="1800" dirty="0"/>
              <a:t>(bv. mutualiteiten, CAW, buurtwerk, gemeentelijke of stedelijke gezondheidsdienst, …)</a:t>
            </a:r>
            <a:endParaRPr lang="nl-BE" dirty="0"/>
          </a:p>
          <a:p>
            <a:pPr lvl="1"/>
            <a:r>
              <a:rPr lang="nl-BE" sz="1800" b="1" dirty="0"/>
              <a:t>Partners met laagdrempelig beweegaanbod</a:t>
            </a:r>
            <a:r>
              <a:rPr lang="nl-BE" sz="1800" dirty="0"/>
              <a:t>, incl. recreatieve sport (bv. sportraad, gemeentelijke of stedelijke sportdienst,…)</a:t>
            </a:r>
            <a:endParaRPr lang="nl-BE" dirty="0"/>
          </a:p>
          <a:p>
            <a:pPr lvl="1"/>
            <a:r>
              <a:rPr lang="nl-BE" sz="1800" b="1" dirty="0"/>
              <a:t>alle lokale huisartsenkringen </a:t>
            </a:r>
            <a:r>
              <a:rPr lang="nl-BE" sz="1800" dirty="0"/>
              <a:t>werkzaam in alle betrokken gemeenten</a:t>
            </a:r>
            <a:endParaRPr lang="nl-BE" dirty="0"/>
          </a:p>
          <a:p>
            <a:pPr lvl="1"/>
            <a:r>
              <a:rPr lang="nl-BE" sz="1800" b="1" dirty="0"/>
              <a:t>Organisatie(s) die maatschappelijk kwetsbare groepen vertegenwoordigen </a:t>
            </a:r>
            <a:r>
              <a:rPr lang="nl-BE" sz="1800" dirty="0"/>
              <a:t>(bv. Samenlevingsopbouw, verenigingen waar kansarmen het woord nemen,…) </a:t>
            </a:r>
            <a:endParaRPr lang="nl-BE" dirty="0"/>
          </a:p>
          <a:p>
            <a:pPr lvl="1"/>
            <a:r>
              <a:rPr lang="nl-BE" sz="1800" dirty="0"/>
              <a:t>Het </a:t>
            </a:r>
            <a:r>
              <a:rPr lang="nl-BE" sz="1800" b="1" dirty="0"/>
              <a:t>Logo</a:t>
            </a:r>
            <a:r>
              <a:rPr lang="nl-BE" sz="1800" dirty="0"/>
              <a:t> werkzaam voor het kleinstedelijk gebied in kwestie</a:t>
            </a:r>
            <a:endParaRPr lang="nl-BE" dirty="0"/>
          </a:p>
          <a:p>
            <a:endParaRPr lang="nl-BE" dirty="0"/>
          </a:p>
        </p:txBody>
      </p:sp>
      <p:pic>
        <p:nvPicPr>
          <p:cNvPr id="16386" name="Picture 2" descr="http://zorgalliantie.com/wp-content/uploads/2016/04/populatie3-klein-700x404.jpg"/>
          <p:cNvPicPr>
            <a:picLocks noChangeAspect="1" noChangeArrowheads="1"/>
          </p:cNvPicPr>
          <p:nvPr/>
        </p:nvPicPr>
        <p:blipFill rotWithShape="1">
          <a:blip r:embed="rId3">
            <a:extLst>
              <a:ext uri="{28A0092B-C50C-407E-A947-70E740481C1C}">
                <a14:useLocalDpi xmlns:a14="http://schemas.microsoft.com/office/drawing/2010/main" val="0"/>
              </a:ext>
            </a:extLst>
          </a:blip>
          <a:srcRect t="13286"/>
          <a:stretch/>
        </p:blipFill>
        <p:spPr bwMode="auto">
          <a:xfrm>
            <a:off x="0" y="5348758"/>
            <a:ext cx="6667500" cy="3336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zorgalliantie.com/wp-content/uploads/2016/04/populatie3-klein-700x404.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4" t="50494"/>
          <a:stretch/>
        </p:blipFill>
        <p:spPr bwMode="auto">
          <a:xfrm>
            <a:off x="6588224" y="5386080"/>
            <a:ext cx="6595864" cy="19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287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Intersectoraal netwerk</a:t>
            </a:r>
          </a:p>
        </p:txBody>
      </p:sp>
      <p:sp>
        <p:nvSpPr>
          <p:cNvPr id="3" name="Tijdelijke aanduiding voor inhoud 2"/>
          <p:cNvSpPr>
            <a:spLocks noGrp="1"/>
          </p:cNvSpPr>
          <p:nvPr>
            <p:ph idx="1"/>
          </p:nvPr>
        </p:nvSpPr>
        <p:spPr/>
        <p:txBody>
          <a:bodyPr/>
          <a:lstStyle/>
          <a:p>
            <a:r>
              <a:rPr lang="nl-BE" dirty="0"/>
              <a:t>Waarom?</a:t>
            </a:r>
          </a:p>
          <a:p>
            <a:pPr lvl="1"/>
            <a:r>
              <a:rPr lang="nl-BE" dirty="0"/>
              <a:t>Lokaal draagvlak</a:t>
            </a:r>
          </a:p>
          <a:p>
            <a:pPr lvl="1"/>
            <a:r>
              <a:rPr lang="nl-BE" dirty="0"/>
              <a:t>Lokale inbedding </a:t>
            </a:r>
          </a:p>
          <a:p>
            <a:pPr lvl="1"/>
            <a:r>
              <a:rPr lang="nl-BE" dirty="0"/>
              <a:t>Bekendmaking en toeleiding</a:t>
            </a:r>
          </a:p>
          <a:p>
            <a:pPr lvl="1"/>
            <a:r>
              <a:rPr lang="nl-BE" dirty="0"/>
              <a:t>Aansturen BOV-coach</a:t>
            </a:r>
          </a:p>
          <a:p>
            <a:pPr lvl="1"/>
            <a:r>
              <a:rPr lang="nl-BE" dirty="0"/>
              <a:t>Infrastructurele voorwaarden</a:t>
            </a:r>
          </a:p>
          <a:p>
            <a:pPr lvl="1"/>
            <a:r>
              <a:rPr lang="nl-BE" dirty="0"/>
              <a:t>Laagdrempelig beweegaanbod</a:t>
            </a:r>
          </a:p>
          <a:p>
            <a:pPr lvl="1"/>
            <a:r>
              <a:rPr lang="nl-BE" dirty="0"/>
              <a:t>Wegnemen andere drempels (</a:t>
            </a:r>
            <a:r>
              <a:rPr lang="nl-BE" dirty="0" err="1"/>
              <a:t>uitpas</a:t>
            </a:r>
            <a:r>
              <a:rPr lang="nl-BE" dirty="0"/>
              <a:t>, kleding,…)</a:t>
            </a:r>
          </a:p>
        </p:txBody>
      </p:sp>
      <p:pic>
        <p:nvPicPr>
          <p:cNvPr id="4" name="Picture 2" descr="http://zorgalliantie.com/wp-content/uploads/2016/04/populatie3-klein-700x40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86"/>
          <a:stretch/>
        </p:blipFill>
        <p:spPr bwMode="auto">
          <a:xfrm>
            <a:off x="0" y="5348758"/>
            <a:ext cx="6667500" cy="3336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zorgalliantie.com/wp-content/uploads/2016/04/populatie3-klein-700x404.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4" t="50494"/>
          <a:stretch/>
        </p:blipFill>
        <p:spPr bwMode="auto">
          <a:xfrm>
            <a:off x="6588224" y="5386080"/>
            <a:ext cx="6595864" cy="19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40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Kleinstedelijke zorgregio: </a:t>
            </a:r>
            <a:r>
              <a:rPr lang="nl-BE" dirty="0" smtClean="0"/>
              <a:t>Voorwaarden</a:t>
            </a:r>
            <a:endParaRPr lang="nl-BE" dirty="0"/>
          </a:p>
        </p:txBody>
      </p:sp>
      <p:sp>
        <p:nvSpPr>
          <p:cNvPr id="6" name="Tijdelijke aanduiding voor inhoud 2"/>
          <p:cNvSpPr txBox="1">
            <a:spLocks/>
          </p:cNvSpPr>
          <p:nvPr/>
        </p:nvSpPr>
        <p:spPr bwMode="auto">
          <a:xfrm>
            <a:off x="659061" y="1196753"/>
            <a:ext cx="7435354"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E31916"/>
              </a:buClr>
              <a:buSzPct val="80000"/>
              <a:buFont typeface="Wingdings" pitchFamily="2" charset="2"/>
              <a:buChar char="q"/>
              <a:defRPr sz="2200">
                <a:solidFill>
                  <a:srgbClr val="666366"/>
                </a:solidFill>
                <a:latin typeface="+mn-lt"/>
                <a:ea typeface="+mn-ea"/>
                <a:cs typeface="+mn-cs"/>
              </a:defRPr>
            </a:lvl1pPr>
            <a:lvl2pPr marL="742950" indent="-285750" algn="l" rtl="0" eaLnBrk="1" fontAlgn="base" hangingPunct="1">
              <a:spcBef>
                <a:spcPct val="20000"/>
              </a:spcBef>
              <a:spcAft>
                <a:spcPct val="0"/>
              </a:spcAft>
              <a:buClr>
                <a:srgbClr val="E31916"/>
              </a:buClr>
              <a:buSzPct val="80000"/>
              <a:buFont typeface="Wingdings" pitchFamily="2" charset="2"/>
              <a:buChar char="§"/>
              <a:defRPr sz="2400">
                <a:solidFill>
                  <a:srgbClr val="666366"/>
                </a:solidFill>
                <a:latin typeface="+mn-lt"/>
                <a:ea typeface="+mn-ea"/>
              </a:defRPr>
            </a:lvl2pPr>
            <a:lvl3pPr marL="1143000" indent="-228600" algn="l" rtl="0" eaLnBrk="1" fontAlgn="base" hangingPunct="1">
              <a:spcBef>
                <a:spcPct val="20000"/>
              </a:spcBef>
              <a:spcAft>
                <a:spcPct val="0"/>
              </a:spcAft>
              <a:buClr>
                <a:srgbClr val="E31916"/>
              </a:buClr>
              <a:buSzPct val="80000"/>
              <a:buFont typeface="Wingdings" panose="05000000000000000000" pitchFamily="2" charset="2"/>
              <a:buChar char="Ø"/>
              <a:defRPr sz="2000">
                <a:solidFill>
                  <a:srgbClr val="666366"/>
                </a:solidFill>
                <a:latin typeface="+mn-lt"/>
                <a:ea typeface="+mn-ea"/>
              </a:defRPr>
            </a:lvl3pPr>
            <a:lvl4pPr marL="1600200" indent="-228600" algn="l" rtl="0" eaLnBrk="1" fontAlgn="base" hangingPunct="1">
              <a:spcBef>
                <a:spcPct val="20000"/>
              </a:spcBef>
              <a:spcAft>
                <a:spcPct val="0"/>
              </a:spcAft>
              <a:buClr>
                <a:srgbClr val="E31916"/>
              </a:buClr>
              <a:buSzPct val="80000"/>
              <a:buFont typeface="Wingdings" panose="05000000000000000000" pitchFamily="2" charset="2"/>
              <a:buChar char="ü"/>
              <a:defRPr>
                <a:solidFill>
                  <a:srgbClr val="666366"/>
                </a:solidFill>
                <a:latin typeface="+mn-lt"/>
                <a:ea typeface="+mn-ea"/>
              </a:defRPr>
            </a:lvl4pPr>
            <a:lvl5pPr marL="2057400" indent="-228600" algn="l" rtl="0" eaLnBrk="1" fontAlgn="base" hangingPunct="1">
              <a:spcBef>
                <a:spcPct val="20000"/>
              </a:spcBef>
              <a:spcAft>
                <a:spcPct val="0"/>
              </a:spcAft>
              <a:buClr>
                <a:srgbClr val="E31916"/>
              </a:buClr>
              <a:buSzPct val="80000"/>
              <a:buFont typeface="Times" panose="02020603050405020304" pitchFamily="18" charset="0"/>
              <a:buChar char="•"/>
              <a:defRPr sz="1600">
                <a:solidFill>
                  <a:srgbClr val="666366"/>
                </a:solidFill>
                <a:latin typeface="+mn-lt"/>
                <a:ea typeface="+mn-ea"/>
              </a:defRPr>
            </a:lvl5pPr>
            <a:lvl6pPr marL="25146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6pPr>
            <a:lvl7pPr marL="29718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7pPr>
            <a:lvl8pPr marL="34290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8pPr>
            <a:lvl9pPr marL="38862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9pPr>
          </a:lstStyle>
          <a:p>
            <a:r>
              <a:rPr lang="nl-BE" kern="0" dirty="0"/>
              <a:t>Geen enkele gemeente kan alleen starten (25</a:t>
            </a:r>
            <a:r>
              <a:rPr lang="nl-BE" kern="0" dirty="0" smtClean="0"/>
              <a:t>%)</a:t>
            </a:r>
          </a:p>
          <a:p>
            <a:r>
              <a:rPr lang="nl-BE" kern="0" dirty="0" smtClean="0"/>
              <a:t>9 gemeenten</a:t>
            </a:r>
          </a:p>
          <a:p>
            <a:endParaRPr lang="nl-BE" kern="0" dirty="0"/>
          </a:p>
          <a:p>
            <a:endParaRPr lang="nl-BE" kern="0" dirty="0" smtClean="0"/>
          </a:p>
          <a:p>
            <a:endParaRPr lang="nl-BE" kern="0" dirty="0"/>
          </a:p>
          <a:p>
            <a:endParaRPr lang="nl-BE" kern="0" dirty="0" smtClean="0"/>
          </a:p>
          <a:p>
            <a:endParaRPr lang="nl-BE" kern="0" dirty="0"/>
          </a:p>
          <a:p>
            <a:endParaRPr lang="nl-BE" kern="0" dirty="0"/>
          </a:p>
          <a:p>
            <a:r>
              <a:rPr lang="nl-BE" kern="0" dirty="0" smtClean="0"/>
              <a:t>Er kunnen lokale antennes opgemaakt worden</a:t>
            </a:r>
          </a:p>
          <a:p>
            <a:pPr lvl="1"/>
            <a:r>
              <a:rPr lang="nl-BE" sz="1800" kern="0" dirty="0" smtClean="0"/>
              <a:t>Kapelle o/d bos – Londerzeel – Zemst </a:t>
            </a:r>
            <a:endParaRPr lang="nl-BE" sz="1800" kern="0" dirty="0"/>
          </a:p>
          <a:p>
            <a:pPr lvl="1"/>
            <a:r>
              <a:rPr lang="nl-BE" sz="1800" kern="0" dirty="0" smtClean="0"/>
              <a:t>Grimbergen – Vilvoorde – Machelen </a:t>
            </a:r>
          </a:p>
        </p:txBody>
      </p:sp>
      <p:graphicFrame>
        <p:nvGraphicFramePr>
          <p:cNvPr id="3" name="Tabel 2"/>
          <p:cNvGraphicFramePr>
            <a:graphicFrameLocks noGrp="1"/>
          </p:cNvGraphicFramePr>
          <p:nvPr>
            <p:extLst>
              <p:ext uri="{D42A27DB-BD31-4B8C-83A1-F6EECF244321}">
                <p14:modId xmlns:p14="http://schemas.microsoft.com/office/powerpoint/2010/main" val="959963848"/>
              </p:ext>
            </p:extLst>
          </p:nvPr>
        </p:nvGraphicFramePr>
        <p:xfrm>
          <a:off x="1187624" y="2318583"/>
          <a:ext cx="6096000" cy="181864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BE" sz="1600" dirty="0" smtClean="0">
                          <a:solidFill>
                            <a:srgbClr val="666366"/>
                          </a:solidFill>
                        </a:rPr>
                        <a:t>Grimbergen</a:t>
                      </a:r>
                    </a:p>
                  </a:txBody>
                  <a:tcPr/>
                </a:tc>
                <a:tc>
                  <a:txBody>
                    <a:bodyPr/>
                    <a:lstStyle/>
                    <a:p>
                      <a:r>
                        <a:rPr lang="nl-BE" sz="1600" dirty="0" smtClean="0">
                          <a:solidFill>
                            <a:srgbClr val="666366"/>
                          </a:solidFill>
                        </a:rPr>
                        <a:t>Kapelle o/d Bos</a:t>
                      </a:r>
                      <a:endParaRPr lang="nl-BE" sz="1600" dirty="0">
                        <a:solidFill>
                          <a:srgbClr val="666366"/>
                        </a:solidFill>
                      </a:endParaRPr>
                    </a:p>
                  </a:txBody>
                  <a:tcPr/>
                </a:tc>
              </a:tr>
              <a:tr h="205224">
                <a:tc>
                  <a:txBody>
                    <a:bodyPr/>
                    <a:lstStyle/>
                    <a:p>
                      <a:r>
                        <a:rPr lang="nl-BE" sz="1600" dirty="0" smtClean="0">
                          <a:solidFill>
                            <a:srgbClr val="666366"/>
                          </a:solidFill>
                        </a:rPr>
                        <a:t>Londerzeel</a:t>
                      </a:r>
                      <a:endParaRPr lang="nl-BE" sz="1600" dirty="0">
                        <a:solidFill>
                          <a:srgbClr val="666366"/>
                        </a:solidFill>
                      </a:endParaRPr>
                    </a:p>
                  </a:txBody>
                  <a:tcPr/>
                </a:tc>
                <a:tc>
                  <a:txBody>
                    <a:bodyPr/>
                    <a:lstStyle/>
                    <a:p>
                      <a:r>
                        <a:rPr lang="nl-BE" sz="1600" dirty="0" smtClean="0">
                          <a:solidFill>
                            <a:srgbClr val="666366"/>
                          </a:solidFill>
                        </a:rPr>
                        <a:t>Machelen</a:t>
                      </a:r>
                      <a:endParaRPr lang="nl-BE" sz="1600" dirty="0">
                        <a:solidFill>
                          <a:srgbClr val="666366"/>
                        </a:solidFill>
                      </a:endParaRPr>
                    </a:p>
                  </a:txBody>
                  <a:tcPr/>
                </a:tc>
              </a:tr>
              <a:tr h="370840">
                <a:tc>
                  <a:txBody>
                    <a:bodyPr/>
                    <a:lstStyle/>
                    <a:p>
                      <a:r>
                        <a:rPr lang="nl-BE" sz="1600" dirty="0" smtClean="0">
                          <a:solidFill>
                            <a:srgbClr val="666366"/>
                          </a:solidFill>
                        </a:rPr>
                        <a:t>Steenokkerzeel</a:t>
                      </a:r>
                      <a:endParaRPr lang="nl-BE" sz="1600" dirty="0">
                        <a:solidFill>
                          <a:srgbClr val="666366"/>
                        </a:solidFill>
                      </a:endParaRPr>
                    </a:p>
                  </a:txBody>
                  <a:tcPr/>
                </a:tc>
                <a:tc>
                  <a:txBody>
                    <a:bodyPr/>
                    <a:lstStyle/>
                    <a:p>
                      <a:r>
                        <a:rPr lang="nl-BE" sz="1600" dirty="0" smtClean="0">
                          <a:solidFill>
                            <a:srgbClr val="666366"/>
                          </a:solidFill>
                        </a:rPr>
                        <a:t>Vilvoorde</a:t>
                      </a:r>
                      <a:endParaRPr lang="nl-BE" sz="1600" dirty="0">
                        <a:solidFill>
                          <a:srgbClr val="666366"/>
                        </a:solidFill>
                      </a:endParaRPr>
                    </a:p>
                  </a:txBody>
                  <a:tcPr/>
                </a:tc>
              </a:tr>
              <a:tr h="370840">
                <a:tc>
                  <a:txBody>
                    <a:bodyPr/>
                    <a:lstStyle/>
                    <a:p>
                      <a:r>
                        <a:rPr lang="nl-BE" sz="1600" dirty="0" smtClean="0">
                          <a:solidFill>
                            <a:srgbClr val="666366"/>
                          </a:solidFill>
                        </a:rPr>
                        <a:t>Wemmel</a:t>
                      </a:r>
                      <a:endParaRPr lang="nl-BE" sz="1600" dirty="0">
                        <a:solidFill>
                          <a:srgbClr val="666366"/>
                        </a:solidFill>
                      </a:endParaRPr>
                    </a:p>
                  </a:txBody>
                  <a:tcPr/>
                </a:tc>
                <a:tc>
                  <a:txBody>
                    <a:bodyPr/>
                    <a:lstStyle/>
                    <a:p>
                      <a:r>
                        <a:rPr lang="nl-BE" sz="1600" dirty="0" smtClean="0">
                          <a:solidFill>
                            <a:srgbClr val="666366"/>
                          </a:solidFill>
                        </a:rPr>
                        <a:t>Zemst</a:t>
                      </a:r>
                      <a:endParaRPr lang="nl-BE" sz="1600" dirty="0">
                        <a:solidFill>
                          <a:srgbClr val="666366"/>
                        </a:solidFill>
                      </a:endParaRPr>
                    </a:p>
                  </a:txBody>
                  <a:tcPr/>
                </a:tc>
              </a:tr>
              <a:tr h="370840">
                <a:tc>
                  <a:txBody>
                    <a:bodyPr/>
                    <a:lstStyle/>
                    <a:p>
                      <a:r>
                        <a:rPr lang="nl-BE" sz="1600" dirty="0" smtClean="0">
                          <a:solidFill>
                            <a:srgbClr val="666366"/>
                          </a:solidFill>
                        </a:rPr>
                        <a:t>Meise</a:t>
                      </a:r>
                      <a:endParaRPr lang="nl-BE" sz="1600" dirty="0">
                        <a:solidFill>
                          <a:srgbClr val="666366"/>
                        </a:solidFill>
                      </a:endParaRPr>
                    </a:p>
                  </a:txBody>
                  <a:tcPr/>
                </a:tc>
                <a:tc>
                  <a:txBody>
                    <a:bodyPr/>
                    <a:lstStyle/>
                    <a:p>
                      <a:endParaRPr lang="nl-BE" sz="1600" dirty="0">
                        <a:solidFill>
                          <a:srgbClr val="666366"/>
                        </a:solidFill>
                      </a:endParaRPr>
                    </a:p>
                  </a:txBody>
                  <a:tcPr/>
                </a:tc>
              </a:tr>
            </a:tbl>
          </a:graphicData>
        </a:graphic>
      </p:graphicFrame>
    </p:spTree>
    <p:extLst>
      <p:ext uri="{BB962C8B-B14F-4D97-AF65-F5344CB8AC3E}">
        <p14:creationId xmlns:p14="http://schemas.microsoft.com/office/powerpoint/2010/main" val="12859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Doelstelling BOV</a:t>
            </a:r>
          </a:p>
        </p:txBody>
      </p:sp>
      <p:sp>
        <p:nvSpPr>
          <p:cNvPr id="3" name="Tijdelijke aanduiding voor inhoud 2"/>
          <p:cNvSpPr>
            <a:spLocks noGrp="1"/>
          </p:cNvSpPr>
          <p:nvPr>
            <p:ph sz="half" idx="1"/>
          </p:nvPr>
        </p:nvSpPr>
        <p:spPr/>
        <p:txBody>
          <a:bodyPr/>
          <a:lstStyle/>
          <a:p>
            <a:r>
              <a:rPr lang="nl-BE" dirty="0"/>
              <a:t>Meer bewegen op maat van de deelnemer</a:t>
            </a:r>
          </a:p>
          <a:p>
            <a:r>
              <a:rPr lang="nl-BE" dirty="0"/>
              <a:t>Bewegen als continuüm</a:t>
            </a:r>
          </a:p>
          <a:p>
            <a:r>
              <a:rPr lang="nl-BE" dirty="0"/>
              <a:t>Gezondheidswinst op fysiek, mentaal en sociaal vlak</a:t>
            </a:r>
          </a:p>
          <a:p>
            <a:endParaRPr lang="nl-BE" dirty="0"/>
          </a:p>
        </p:txBody>
      </p:sp>
      <p:pic>
        <p:nvPicPr>
          <p:cNvPr id="17410" name="Picture 2" descr="http://www.vigez.be/files/voedingenbeweging/jobfit_bewegingingscontexten_web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266000"/>
            <a:ext cx="4509963" cy="6381599"/>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sz="half" idx="2"/>
          </p:nvPr>
        </p:nvSpPr>
        <p:spPr/>
        <p:txBody>
          <a:bodyPr/>
          <a:lstStyle/>
          <a:p>
            <a:endParaRPr lang="nl-BE" dirty="0">
              <a:solidFill>
                <a:srgbClr val="990033"/>
              </a:solidFill>
            </a:endParaRPr>
          </a:p>
        </p:txBody>
      </p:sp>
    </p:spTree>
    <p:extLst>
      <p:ext uri="{BB962C8B-B14F-4D97-AF65-F5344CB8AC3E}">
        <p14:creationId xmlns:p14="http://schemas.microsoft.com/office/powerpoint/2010/main" val="22140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Kleinstedelijke zorgregio</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03525"/>
            <a:ext cx="9180512" cy="3672205"/>
          </a:xfrm>
        </p:spPr>
      </p:pic>
    </p:spTree>
    <p:extLst>
      <p:ext uri="{BB962C8B-B14F-4D97-AF65-F5344CB8AC3E}">
        <p14:creationId xmlns:p14="http://schemas.microsoft.com/office/powerpoint/2010/main" val="2202642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Kleinstedelijke</a:t>
            </a:r>
            <a:r>
              <a:rPr lang="nl-BE" dirty="0"/>
              <a:t> zorgregio: </a:t>
            </a:r>
            <a:r>
              <a:rPr lang="nl-BE" dirty="0" smtClean="0"/>
              <a:t>Vilvoorde</a:t>
            </a:r>
            <a:endParaRPr lang="nl-BE" dirty="0"/>
          </a:p>
        </p:txBody>
      </p:sp>
      <p:graphicFrame>
        <p:nvGraphicFramePr>
          <p:cNvPr id="4" name="Tijdelijke aanduiding voor inhoud 3"/>
          <p:cNvGraphicFramePr>
            <a:graphicFrameLocks/>
          </p:cNvGraphicFramePr>
          <p:nvPr>
            <p:extLst>
              <p:ext uri="{D42A27DB-BD31-4B8C-83A1-F6EECF244321}">
                <p14:modId xmlns:p14="http://schemas.microsoft.com/office/powerpoint/2010/main" val="3716659193"/>
              </p:ext>
            </p:extLst>
          </p:nvPr>
        </p:nvGraphicFramePr>
        <p:xfrm>
          <a:off x="827584" y="980728"/>
          <a:ext cx="7344816" cy="4098400"/>
        </p:xfrm>
        <a:graphic>
          <a:graphicData uri="http://schemas.openxmlformats.org/drawingml/2006/table">
            <a:tbl>
              <a:tblPr>
                <a:tableStyleId>{3B4B98B0-60AC-42C2-AFA5-B58CD77FA1E5}</a:tableStyleId>
              </a:tblPr>
              <a:tblGrid>
                <a:gridCol w="1188132">
                  <a:extLst>
                    <a:ext uri="{9D8B030D-6E8A-4147-A177-3AD203B41FA5}">
                      <a16:colId xmlns:a16="http://schemas.microsoft.com/office/drawing/2014/main" xmlns="" val="3521806025"/>
                    </a:ext>
                  </a:extLst>
                </a:gridCol>
                <a:gridCol w="3348372">
                  <a:extLst>
                    <a:ext uri="{9D8B030D-6E8A-4147-A177-3AD203B41FA5}">
                      <a16:colId xmlns:a16="http://schemas.microsoft.com/office/drawing/2014/main" xmlns="" val="1977803446"/>
                    </a:ext>
                  </a:extLst>
                </a:gridCol>
                <a:gridCol w="1248351">
                  <a:extLst>
                    <a:ext uri="{9D8B030D-6E8A-4147-A177-3AD203B41FA5}">
                      <a16:colId xmlns:a16="http://schemas.microsoft.com/office/drawing/2014/main" xmlns="" val="759081413"/>
                    </a:ext>
                  </a:extLst>
                </a:gridCol>
                <a:gridCol w="1559961">
                  <a:extLst>
                    <a:ext uri="{9D8B030D-6E8A-4147-A177-3AD203B41FA5}">
                      <a16:colId xmlns:a16="http://schemas.microsoft.com/office/drawing/2014/main" xmlns="" val="1184929536"/>
                    </a:ext>
                  </a:extLst>
                </a:gridCol>
              </a:tblGrid>
              <a:tr h="613746">
                <a:tc>
                  <a:txBody>
                    <a:bodyPr/>
                    <a:lstStyle/>
                    <a:p>
                      <a:pPr algn="l" fontAlgn="b"/>
                      <a:endParaRPr lang="nl-BE"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nl-BE"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nl-BE" sz="1800" b="1" u="none" strike="noStrike" kern="1200" dirty="0">
                          <a:solidFill>
                            <a:schemeClr val="bg2"/>
                          </a:solidFill>
                          <a:effectLst/>
                          <a:latin typeface="+mn-lt"/>
                          <a:ea typeface="+mn-ea"/>
                          <a:cs typeface="+mn-cs"/>
                        </a:rPr>
                        <a:t>I</a:t>
                      </a:r>
                      <a:r>
                        <a:rPr lang="nl-BE" sz="1800" b="1" u="none" strike="noStrike" kern="1200" dirty="0" smtClean="0">
                          <a:solidFill>
                            <a:schemeClr val="bg2"/>
                          </a:solidFill>
                          <a:effectLst/>
                          <a:latin typeface="+mn-lt"/>
                          <a:ea typeface="+mn-ea"/>
                          <a:cs typeface="+mn-cs"/>
                        </a:rPr>
                        <a:t>nwoners</a:t>
                      </a:r>
                      <a:endParaRPr lang="nl-BE" sz="1800" b="1" u="none" strike="noStrike" kern="1200" dirty="0">
                        <a:solidFill>
                          <a:schemeClr val="bg2"/>
                        </a:solidFill>
                        <a:effectLst/>
                        <a:latin typeface="+mn-lt"/>
                        <a:ea typeface="+mn-ea"/>
                        <a:cs typeface="+mn-cs"/>
                      </a:endParaRPr>
                    </a:p>
                  </a:txBody>
                  <a:tcPr marL="7620" marR="7620" marT="7620" marB="0" anchor="ctr"/>
                </a:tc>
                <a:tc>
                  <a:txBody>
                    <a:bodyPr/>
                    <a:lstStyle/>
                    <a:p>
                      <a:pPr algn="ctr" fontAlgn="ctr"/>
                      <a:r>
                        <a:rPr lang="nl-BE" sz="1800" b="1" u="none" strike="noStrike" kern="1200" dirty="0">
                          <a:solidFill>
                            <a:schemeClr val="bg2"/>
                          </a:solidFill>
                          <a:effectLst/>
                          <a:latin typeface="+mn-lt"/>
                          <a:ea typeface="+mn-ea"/>
                          <a:cs typeface="+mn-cs"/>
                        </a:rPr>
                        <a:t>%</a:t>
                      </a:r>
                    </a:p>
                  </a:txBody>
                  <a:tcPr marL="7620" marR="7620" marT="7620" marB="0" anchor="ctr"/>
                </a:tc>
                <a:extLst>
                  <a:ext uri="{0D108BD9-81ED-4DB2-BD59-A6C34878D82A}">
                    <a16:rowId xmlns:a16="http://schemas.microsoft.com/office/drawing/2014/main" xmlns="" val="2317821922"/>
                  </a:ext>
                </a:extLst>
              </a:tr>
              <a:tr h="340524">
                <a:tc>
                  <a:txBody>
                    <a:bodyPr/>
                    <a:lstStyle/>
                    <a:p>
                      <a:pPr algn="l" fontAlgn="b"/>
                      <a:r>
                        <a:rPr lang="nl-BE" sz="1800" b="1" u="none" strike="noStrike" dirty="0" smtClean="0">
                          <a:solidFill>
                            <a:schemeClr val="bg2"/>
                          </a:solidFill>
                          <a:effectLst/>
                          <a:latin typeface="+mn-lt"/>
                        </a:rPr>
                        <a:t>Vilvoorde</a:t>
                      </a:r>
                      <a:endParaRPr lang="nl-BE" sz="1800" b="1"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Grimbergen</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b="0" i="0" u="none" strike="noStrike" dirty="0" smtClean="0">
                          <a:solidFill>
                            <a:schemeClr val="bg2"/>
                          </a:solidFill>
                          <a:effectLst/>
                          <a:latin typeface="+mn-lt"/>
                        </a:rPr>
                        <a:t>36558</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extLst>
                  <a:ext uri="{0D108BD9-81ED-4DB2-BD59-A6C34878D82A}">
                    <a16:rowId xmlns:a16="http://schemas.microsoft.com/office/drawing/2014/main" xmlns="" val="2993307113"/>
                  </a:ext>
                </a:extLst>
              </a:tr>
              <a:tr h="340524">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Kapelle</a:t>
                      </a:r>
                      <a:r>
                        <a:rPr lang="nl-BE" sz="1800" b="0" i="0" u="none" strike="noStrike" kern="1200" baseline="0" dirty="0" smtClean="0">
                          <a:solidFill>
                            <a:schemeClr val="bg2"/>
                          </a:solidFill>
                          <a:effectLst/>
                          <a:latin typeface="+mn-lt"/>
                          <a:ea typeface="+mn-ea"/>
                          <a:cs typeface="+mn-cs"/>
                        </a:rPr>
                        <a:t> o/d bos</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kern="1200" dirty="0" smtClean="0">
                          <a:solidFill>
                            <a:schemeClr val="bg2"/>
                          </a:solidFill>
                          <a:effectLst/>
                          <a:latin typeface="+mn-lt"/>
                          <a:ea typeface="+mn-ea"/>
                          <a:cs typeface="+mn-cs"/>
                        </a:rPr>
                        <a:t>9316</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extLst>
                  <a:ext uri="{0D108BD9-81ED-4DB2-BD59-A6C34878D82A}">
                    <a16:rowId xmlns:a16="http://schemas.microsoft.com/office/drawing/2014/main" xmlns="" val="2659768212"/>
                  </a:ext>
                </a:extLst>
              </a:tr>
              <a:tr h="340524">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Londerzeel</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kern="1200" dirty="0" smtClean="0">
                          <a:solidFill>
                            <a:schemeClr val="bg2"/>
                          </a:solidFill>
                          <a:effectLst/>
                          <a:latin typeface="+mn-lt"/>
                          <a:ea typeface="+mn-ea"/>
                          <a:cs typeface="+mn-cs"/>
                        </a:rPr>
                        <a:t>18.233</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extLst>
                  <a:ext uri="{0D108BD9-81ED-4DB2-BD59-A6C34878D82A}">
                    <a16:rowId xmlns:a16="http://schemas.microsoft.com/office/drawing/2014/main" xmlns="" val="2390261522"/>
                  </a:ext>
                </a:extLst>
              </a:tr>
              <a:tr h="340524">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Machelen</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kern="1200" dirty="0" smtClean="0">
                          <a:solidFill>
                            <a:schemeClr val="bg2"/>
                          </a:solidFill>
                          <a:effectLst/>
                          <a:latin typeface="+mn-lt"/>
                          <a:ea typeface="+mn-ea"/>
                          <a:cs typeface="+mn-cs"/>
                        </a:rPr>
                        <a:t>14454</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extLst>
                  <a:ext uri="{0D108BD9-81ED-4DB2-BD59-A6C34878D82A}">
                    <a16:rowId xmlns:a16="http://schemas.microsoft.com/office/drawing/2014/main" xmlns="" val="890336558"/>
                  </a:ext>
                </a:extLst>
              </a:tr>
              <a:tr h="340524">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Meise</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b="0" i="0" u="none" strike="noStrike" kern="1200" dirty="0" smtClean="0">
                          <a:solidFill>
                            <a:schemeClr val="bg2"/>
                          </a:solidFill>
                          <a:effectLst/>
                          <a:latin typeface="+mn-lt"/>
                          <a:ea typeface="+mn-ea"/>
                          <a:cs typeface="+mn-cs"/>
                        </a:rPr>
                        <a:t>18612</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extLst>
                  <a:ext uri="{0D108BD9-81ED-4DB2-BD59-A6C34878D82A}">
                    <a16:rowId xmlns:a16="http://schemas.microsoft.com/office/drawing/2014/main" xmlns="" val="1446789644"/>
                  </a:ext>
                </a:extLst>
              </a:tr>
              <a:tr h="419938">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Steenokkerzeel</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b="0" kern="1200" dirty="0" smtClean="0">
                          <a:solidFill>
                            <a:schemeClr val="bg2"/>
                          </a:solidFill>
                          <a:effectLst/>
                          <a:latin typeface="+mn-lt"/>
                          <a:ea typeface="+mn-ea"/>
                          <a:cs typeface="+mn-cs"/>
                        </a:rPr>
                        <a:t>11859</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tr>
              <a:tr h="340524">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Vilvoorde</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b="0" i="0" u="none" strike="noStrike" dirty="0" smtClean="0">
                          <a:solidFill>
                            <a:schemeClr val="bg2"/>
                          </a:solidFill>
                          <a:effectLst/>
                          <a:latin typeface="+mn-lt"/>
                        </a:rPr>
                        <a:t>42418</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tr>
              <a:tr h="340524">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Wemmel</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b="0" i="0" u="none" strike="noStrike" dirty="0" smtClean="0">
                          <a:solidFill>
                            <a:schemeClr val="bg2"/>
                          </a:solidFill>
                          <a:effectLst/>
                          <a:latin typeface="+mn-lt"/>
                        </a:rPr>
                        <a:t>15721</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tr>
              <a:tr h="340524">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0" i="0" u="none" strike="noStrike" kern="1200" dirty="0" smtClean="0">
                          <a:solidFill>
                            <a:schemeClr val="bg2"/>
                          </a:solidFill>
                          <a:effectLst/>
                          <a:latin typeface="+mn-lt"/>
                          <a:ea typeface="+mn-ea"/>
                          <a:cs typeface="+mn-cs"/>
                        </a:rPr>
                        <a:t>Zemst </a:t>
                      </a:r>
                      <a:endParaRPr lang="nl-BE" sz="1800" b="0" i="0" u="none" strike="noStrike" kern="1200" dirty="0">
                        <a:solidFill>
                          <a:schemeClr val="bg2"/>
                        </a:solidFill>
                        <a:effectLst/>
                        <a:latin typeface="+mn-lt"/>
                        <a:ea typeface="+mn-ea"/>
                        <a:cs typeface="+mn-cs"/>
                      </a:endParaRPr>
                    </a:p>
                  </a:txBody>
                  <a:tcPr marL="7620" marR="7620" marT="7620" marB="0" anchor="b"/>
                </a:tc>
                <a:tc>
                  <a:txBody>
                    <a:bodyPr/>
                    <a:lstStyle/>
                    <a:p>
                      <a:pPr algn="ctr" fontAlgn="ctr"/>
                      <a:r>
                        <a:rPr lang="nl-BE" sz="1800" b="0" i="0" u="none" strike="noStrike" dirty="0" smtClean="0">
                          <a:solidFill>
                            <a:schemeClr val="bg2"/>
                          </a:solidFill>
                          <a:effectLst/>
                          <a:latin typeface="+mn-lt"/>
                        </a:rPr>
                        <a:t>22778</a:t>
                      </a:r>
                      <a:endParaRPr lang="nl-BE" sz="1800" b="0" i="0" u="none" strike="noStrike" dirty="0">
                        <a:solidFill>
                          <a:schemeClr val="bg2"/>
                        </a:solidFill>
                        <a:effectLst/>
                        <a:latin typeface="+mn-lt"/>
                      </a:endParaRPr>
                    </a:p>
                  </a:txBody>
                  <a:tcPr marL="7620" marR="7620" marT="7620" marB="0" anchor="ctr"/>
                </a:tc>
                <a:tc>
                  <a:txBody>
                    <a:bodyPr/>
                    <a:lstStyle/>
                    <a:p>
                      <a:pPr algn="ctr" fontAlgn="b"/>
                      <a:endParaRPr lang="nl-BE" sz="1800" u="none" strike="noStrike" kern="1200" dirty="0">
                        <a:solidFill>
                          <a:schemeClr val="bg2"/>
                        </a:solidFill>
                        <a:effectLst/>
                        <a:latin typeface="+mn-lt"/>
                        <a:ea typeface="+mn-ea"/>
                        <a:cs typeface="+mn-cs"/>
                      </a:endParaRPr>
                    </a:p>
                  </a:txBody>
                  <a:tcPr marL="9525" marR="9525" marT="9525" marB="0" anchor="b"/>
                </a:tc>
              </a:tr>
              <a:tr h="340524">
                <a:tc>
                  <a:txBody>
                    <a:bodyPr/>
                    <a:lstStyle/>
                    <a:p>
                      <a:pPr algn="l" fontAlgn="b"/>
                      <a:endParaRPr lang="nl-BE" sz="1800" b="0" i="0" u="none" strike="noStrike" dirty="0">
                        <a:solidFill>
                          <a:schemeClr val="bg2"/>
                        </a:solidFill>
                        <a:effectLst/>
                        <a:latin typeface="+mn-lt"/>
                      </a:endParaRPr>
                    </a:p>
                  </a:txBody>
                  <a:tcPr marL="7620" marR="7620" marT="7620" marB="0" anchor="b"/>
                </a:tc>
                <a:tc>
                  <a:txBody>
                    <a:bodyPr/>
                    <a:lstStyle/>
                    <a:p>
                      <a:pPr algn="l" fontAlgn="b"/>
                      <a:r>
                        <a:rPr lang="nl-BE" sz="1800" b="1" u="none" strike="noStrike" dirty="0">
                          <a:solidFill>
                            <a:schemeClr val="bg2"/>
                          </a:solidFill>
                          <a:effectLst/>
                          <a:latin typeface="+mn-lt"/>
                        </a:rPr>
                        <a:t>TOTAAL</a:t>
                      </a:r>
                      <a:endParaRPr lang="nl-BE" sz="1800" b="1" i="0" u="none" strike="noStrike" dirty="0">
                        <a:solidFill>
                          <a:schemeClr val="bg2"/>
                        </a:solidFill>
                        <a:effectLst/>
                        <a:latin typeface="+mn-lt"/>
                      </a:endParaRPr>
                    </a:p>
                  </a:txBody>
                  <a:tcPr marL="7620" marR="7620" marT="7620" marB="0" anchor="b"/>
                </a:tc>
                <a:tc>
                  <a:txBody>
                    <a:bodyPr/>
                    <a:lstStyle/>
                    <a:p>
                      <a:pPr algn="ctr"/>
                      <a:r>
                        <a:rPr lang="nl-BE" dirty="0" smtClean="0"/>
                        <a:t>189949</a:t>
                      </a:r>
                      <a:endParaRPr lang="nl-BE" dirty="0"/>
                    </a:p>
                  </a:txBody>
                  <a:tcPr marL="7620" marR="7620" marT="7620" marB="0" anchor="ctr"/>
                </a:tc>
                <a:tc>
                  <a:txBody>
                    <a:bodyPr/>
                    <a:lstStyle/>
                    <a:p>
                      <a:endParaRPr lang="nl-BE" dirty="0"/>
                    </a:p>
                  </a:txBody>
                  <a:tcPr marL="7620" marR="7620" marT="7620" marB="0" anchor="ctr"/>
                </a:tc>
                <a:extLst>
                  <a:ext uri="{0D108BD9-81ED-4DB2-BD59-A6C34878D82A}">
                    <a16:rowId xmlns:a16="http://schemas.microsoft.com/office/drawing/2014/main" xmlns="" val="3448958175"/>
                  </a:ext>
                </a:extLst>
              </a:tr>
            </a:tbl>
          </a:graphicData>
        </a:graphic>
      </p:graphicFrame>
    </p:spTree>
    <p:extLst>
      <p:ext uri="{BB962C8B-B14F-4D97-AF65-F5344CB8AC3E}">
        <p14:creationId xmlns:p14="http://schemas.microsoft.com/office/powerpoint/2010/main" val="1923325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898713"/>
            <a:ext cx="7772400" cy="1143000"/>
          </a:xfrm>
        </p:spPr>
        <p:txBody>
          <a:bodyPr/>
          <a:lstStyle/>
          <a:p>
            <a:r>
              <a:rPr lang="nl-BE" dirty="0" smtClean="0"/>
              <a:t>BOV ervaring in Vilvoorde </a:t>
            </a:r>
            <a:endParaRPr lang="nl-BE" dirty="0"/>
          </a:p>
        </p:txBody>
      </p:sp>
      <p:sp>
        <p:nvSpPr>
          <p:cNvPr id="3" name="Tijdelijke aanduiding voor inhoud 2"/>
          <p:cNvSpPr>
            <a:spLocks noGrp="1"/>
          </p:cNvSpPr>
          <p:nvPr>
            <p:ph idx="1"/>
          </p:nvPr>
        </p:nvSpPr>
        <p:spPr>
          <a:xfrm>
            <a:off x="1547664" y="1830524"/>
            <a:ext cx="6984777" cy="3773015"/>
          </a:xfrm>
        </p:spPr>
        <p:txBody>
          <a:bodyPr/>
          <a:lstStyle/>
          <a:p>
            <a:r>
              <a:rPr lang="nl-BE" sz="2400" dirty="0" smtClean="0"/>
              <a:t>Via subsidies van de Provincie Vlaams-Brabant</a:t>
            </a:r>
          </a:p>
          <a:p>
            <a:r>
              <a:rPr lang="nl-BE" sz="2400" dirty="0" smtClean="0"/>
              <a:t>Aanleiding = succesverhaal in Leuven</a:t>
            </a:r>
          </a:p>
          <a:p>
            <a:r>
              <a:rPr lang="nl-BE" sz="2400" dirty="0" smtClean="0"/>
              <a:t>Project van 1 jaar </a:t>
            </a:r>
            <a:br>
              <a:rPr lang="nl-BE" sz="2400" dirty="0" smtClean="0"/>
            </a:br>
            <a:r>
              <a:rPr lang="nl-BE" sz="2400" dirty="0" smtClean="0"/>
              <a:t>(augustus 2015 – augustus 2016) </a:t>
            </a:r>
          </a:p>
          <a:p>
            <a:r>
              <a:rPr lang="nl-BE" sz="2400" dirty="0" smtClean="0"/>
              <a:t>In drie wijkgezondheidscentra</a:t>
            </a:r>
          </a:p>
          <a:p>
            <a:pPr lvl="1"/>
            <a:r>
              <a:rPr lang="nl-BE" dirty="0" smtClean="0"/>
              <a:t>Leuven (De Central)</a:t>
            </a:r>
          </a:p>
          <a:p>
            <a:pPr lvl="1"/>
            <a:r>
              <a:rPr lang="nl-BE" dirty="0" smtClean="0"/>
              <a:t>Tienen (</a:t>
            </a:r>
            <a:r>
              <a:rPr lang="nl-BE" dirty="0" err="1" smtClean="0"/>
              <a:t>Vierkappes</a:t>
            </a:r>
            <a:r>
              <a:rPr lang="nl-BE" dirty="0" smtClean="0"/>
              <a:t>)</a:t>
            </a:r>
          </a:p>
          <a:p>
            <a:pPr lvl="1"/>
            <a:r>
              <a:rPr lang="nl-BE" b="1" dirty="0" smtClean="0"/>
              <a:t>Vilvoorde (De Vaart)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717032"/>
            <a:ext cx="2539518" cy="1440160"/>
          </a:xfrm>
          <a:prstGeom prst="rect">
            <a:avLst/>
          </a:prstGeom>
        </p:spPr>
      </p:pic>
    </p:spTree>
    <p:extLst>
      <p:ext uri="{BB962C8B-B14F-4D97-AF65-F5344CB8AC3E}">
        <p14:creationId xmlns:p14="http://schemas.microsoft.com/office/powerpoint/2010/main" val="1984851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085" y="620688"/>
            <a:ext cx="6355233" cy="597124"/>
          </a:xfrm>
        </p:spPr>
        <p:txBody>
          <a:bodyPr/>
          <a:lstStyle/>
          <a:p>
            <a:r>
              <a:rPr lang="nl-BE" dirty="0" smtClean="0"/>
              <a:t>BOV in De Vaart (Vilvoorde)</a:t>
            </a:r>
            <a:endParaRPr lang="nl-BE" dirty="0"/>
          </a:p>
        </p:txBody>
      </p:sp>
      <p:sp>
        <p:nvSpPr>
          <p:cNvPr id="3" name="Tijdelijke aanduiding voor inhoud 2"/>
          <p:cNvSpPr>
            <a:spLocks noGrp="1"/>
          </p:cNvSpPr>
          <p:nvPr>
            <p:ph idx="1"/>
          </p:nvPr>
        </p:nvSpPr>
        <p:spPr>
          <a:xfrm>
            <a:off x="3588532" y="1628800"/>
            <a:ext cx="5040560" cy="4114800"/>
          </a:xfrm>
        </p:spPr>
        <p:txBody>
          <a:bodyPr/>
          <a:lstStyle/>
          <a:p>
            <a:r>
              <a:rPr lang="nl-BE" sz="2600" dirty="0" smtClean="0"/>
              <a:t>Beweegcoach in multidisciplinaire praktijk </a:t>
            </a:r>
          </a:p>
          <a:p>
            <a:r>
              <a:rPr lang="nl-BE" sz="2600" dirty="0" smtClean="0"/>
              <a:t>1 dag per week</a:t>
            </a:r>
            <a:endParaRPr lang="nl-BE" sz="2600" dirty="0"/>
          </a:p>
          <a:p>
            <a:r>
              <a:rPr lang="nl-BE" sz="2600" dirty="0" smtClean="0"/>
              <a:t>Doorverwijzing door huisartsen (</a:t>
            </a:r>
            <a:r>
              <a:rPr lang="nl-BE" sz="2600" dirty="0" err="1" smtClean="0"/>
              <a:t>vnl</a:t>
            </a:r>
            <a:r>
              <a:rPr lang="nl-BE" sz="2600" dirty="0" smtClean="0"/>
              <a:t>) maar ook kiné, verpleegkundigen, …. </a:t>
            </a:r>
          </a:p>
          <a:p>
            <a:r>
              <a:rPr lang="nl-BE" sz="2600" dirty="0" smtClean="0"/>
              <a:t>Kosteloos voor patiënt </a:t>
            </a:r>
          </a:p>
          <a:p>
            <a:pPr marL="0" indent="0">
              <a:buNone/>
            </a:pPr>
            <a:endParaRPr lang="nl-BE" dirty="0"/>
          </a:p>
          <a:p>
            <a:pPr marL="0" indent="0">
              <a:buNone/>
            </a:pPr>
            <a:endParaRPr lang="nl-BE" dirty="0"/>
          </a:p>
          <a:p>
            <a:endParaRPr lang="nl-BE" dirty="0" smtClean="0"/>
          </a:p>
          <a:p>
            <a:pPr marL="0" indent="0">
              <a:buNone/>
            </a:pPr>
            <a:endParaRPr lang="nl-BE" dirty="0" smtClean="0"/>
          </a:p>
        </p:txBody>
      </p:sp>
      <p:sp>
        <p:nvSpPr>
          <p:cNvPr id="4" name="Tekstvak 3"/>
          <p:cNvSpPr txBox="1"/>
          <p:nvPr/>
        </p:nvSpPr>
        <p:spPr>
          <a:xfrm>
            <a:off x="1884085" y="1628800"/>
            <a:ext cx="1704447" cy="492443"/>
          </a:xfrm>
          <a:prstGeom prst="rect">
            <a:avLst/>
          </a:prstGeom>
          <a:noFill/>
        </p:spPr>
        <p:txBody>
          <a:bodyPr wrap="square" rtlCol="0">
            <a:spAutoFit/>
          </a:bodyPr>
          <a:lstStyle/>
          <a:p>
            <a:r>
              <a:rPr lang="nl-BE" sz="2600" b="1" u="sng" dirty="0" smtClean="0"/>
              <a:t>Praktisch </a:t>
            </a:r>
            <a:endParaRPr lang="nl-BE" sz="2600" b="1" u="sng" dirty="0"/>
          </a:p>
        </p:txBody>
      </p:sp>
    </p:spTree>
    <p:extLst>
      <p:ext uri="{BB962C8B-B14F-4D97-AF65-F5344CB8AC3E}">
        <p14:creationId xmlns:p14="http://schemas.microsoft.com/office/powerpoint/2010/main" val="1660379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88148" y="773832"/>
            <a:ext cx="6787283" cy="1143000"/>
          </a:xfrm>
        </p:spPr>
        <p:txBody>
          <a:bodyPr/>
          <a:lstStyle/>
          <a:p>
            <a:r>
              <a:rPr lang="nl-BE" dirty="0"/>
              <a:t>BOV in De Vaart (Vilvoorde)</a:t>
            </a:r>
          </a:p>
        </p:txBody>
      </p:sp>
      <p:sp>
        <p:nvSpPr>
          <p:cNvPr id="3" name="Tijdelijke aanduiding voor inhoud 2"/>
          <p:cNvSpPr>
            <a:spLocks noGrp="1"/>
          </p:cNvSpPr>
          <p:nvPr>
            <p:ph idx="1"/>
          </p:nvPr>
        </p:nvSpPr>
        <p:spPr>
          <a:xfrm>
            <a:off x="3383117" y="1434792"/>
            <a:ext cx="5135833" cy="4494694"/>
          </a:xfrm>
        </p:spPr>
        <p:txBody>
          <a:bodyPr/>
          <a:lstStyle/>
          <a:p>
            <a:r>
              <a:rPr lang="nl-BE" sz="2600" dirty="0" smtClean="0"/>
              <a:t>&gt;10 patiënten: </a:t>
            </a:r>
          </a:p>
          <a:p>
            <a:pPr lvl="1"/>
            <a:r>
              <a:rPr lang="nl-BE" sz="2000" dirty="0" smtClean="0"/>
              <a:t>Meerderheid </a:t>
            </a:r>
            <a:r>
              <a:rPr lang="nl-BE" dirty="0" smtClean="0"/>
              <a:t>     </a:t>
            </a:r>
          </a:p>
          <a:p>
            <a:pPr lvl="1"/>
            <a:r>
              <a:rPr lang="nl-BE" sz="2000" dirty="0" smtClean="0"/>
              <a:t>Gemiddeld 35 jaar  </a:t>
            </a:r>
          </a:p>
          <a:p>
            <a:pPr lvl="1"/>
            <a:r>
              <a:rPr lang="nl-BE" sz="2000" dirty="0" smtClean="0"/>
              <a:t>Alleenstaand met kinderen</a:t>
            </a:r>
          </a:p>
          <a:p>
            <a:r>
              <a:rPr lang="nl-BE" sz="2600" dirty="0" smtClean="0"/>
              <a:t>Opvolging van 6 maanden </a:t>
            </a:r>
          </a:p>
          <a:p>
            <a:r>
              <a:rPr lang="nl-BE" sz="2600" dirty="0" smtClean="0"/>
              <a:t>Beweging stimuleren</a:t>
            </a:r>
          </a:p>
          <a:p>
            <a:pPr lvl="1"/>
            <a:r>
              <a:rPr lang="nl-BE" sz="2000" dirty="0" smtClean="0"/>
              <a:t>Op maat</a:t>
            </a:r>
          </a:p>
          <a:p>
            <a:pPr lvl="1"/>
            <a:r>
              <a:rPr lang="nl-BE" sz="2000" dirty="0" smtClean="0"/>
              <a:t>Via stappentellers</a:t>
            </a:r>
          </a:p>
          <a:p>
            <a:pPr lvl="1"/>
            <a:r>
              <a:rPr lang="nl-BE" sz="2000" dirty="0" smtClean="0"/>
              <a:t>Naar bestaand beweegaanbod (Vilvoorde, Machelen, Grimbergen)</a:t>
            </a:r>
          </a:p>
          <a:p>
            <a:pPr lvl="1"/>
            <a:r>
              <a:rPr lang="nl-BE" sz="2000" dirty="0" smtClean="0"/>
              <a:t>Yoga-initiatie (i.s.m. RISO Vilvoorde)</a:t>
            </a:r>
          </a:p>
          <a:p>
            <a:pPr marL="0" indent="0">
              <a:buNone/>
            </a:pPr>
            <a:endParaRPr lang="nl-BE" dirty="0" smtClean="0"/>
          </a:p>
          <a:p>
            <a:endParaRPr lang="nl-BE" dirty="0"/>
          </a:p>
        </p:txBody>
      </p:sp>
      <p:sp>
        <p:nvSpPr>
          <p:cNvPr id="5" name="Tekstvak 4"/>
          <p:cNvSpPr txBox="1"/>
          <p:nvPr/>
        </p:nvSpPr>
        <p:spPr>
          <a:xfrm>
            <a:off x="1759598" y="1424389"/>
            <a:ext cx="1512170" cy="492443"/>
          </a:xfrm>
          <a:prstGeom prst="rect">
            <a:avLst/>
          </a:prstGeom>
          <a:noFill/>
        </p:spPr>
        <p:txBody>
          <a:bodyPr wrap="square" rtlCol="0">
            <a:spAutoFit/>
          </a:bodyPr>
          <a:lstStyle/>
          <a:p>
            <a:r>
              <a:rPr lang="nl-BE" sz="2600" b="1" u="sng" dirty="0" smtClean="0"/>
              <a:t>Verloop</a:t>
            </a:r>
            <a:endParaRPr lang="nl-BE" sz="2600" b="1" u="sng" dirty="0"/>
          </a:p>
        </p:txBody>
      </p:sp>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23750" t="10101" r="22701" b="10101"/>
          <a:stretch/>
        </p:blipFill>
        <p:spPr>
          <a:xfrm flipH="1">
            <a:off x="5749955" y="2060848"/>
            <a:ext cx="201078" cy="299645"/>
          </a:xfrm>
          <a:prstGeom prst="rect">
            <a:avLst/>
          </a:prstGeom>
        </p:spPr>
      </p:pic>
    </p:spTree>
    <p:extLst>
      <p:ext uri="{BB962C8B-B14F-4D97-AF65-F5344CB8AC3E}">
        <p14:creationId xmlns:p14="http://schemas.microsoft.com/office/powerpoint/2010/main" val="956425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1180" y="300461"/>
            <a:ext cx="6787283" cy="625328"/>
          </a:xfrm>
        </p:spPr>
        <p:txBody>
          <a:bodyPr/>
          <a:lstStyle/>
          <a:p>
            <a:r>
              <a:rPr lang="nl-BE" dirty="0"/>
              <a:t>BOV in De Vaart (Vilvoorde)</a:t>
            </a:r>
          </a:p>
        </p:txBody>
      </p:sp>
      <p:sp>
        <p:nvSpPr>
          <p:cNvPr id="3" name="Tijdelijke aanduiding voor inhoud 2"/>
          <p:cNvSpPr>
            <a:spLocks noGrp="1"/>
          </p:cNvSpPr>
          <p:nvPr>
            <p:ph idx="1"/>
          </p:nvPr>
        </p:nvSpPr>
        <p:spPr>
          <a:xfrm>
            <a:off x="1475655" y="3896367"/>
            <a:ext cx="2232249" cy="1017093"/>
          </a:xfrm>
        </p:spPr>
        <p:txBody>
          <a:bodyPr/>
          <a:lstStyle/>
          <a:p>
            <a:pPr marL="0" indent="0">
              <a:buNone/>
            </a:pPr>
            <a:endParaRPr lang="nl-BE" dirty="0" smtClean="0"/>
          </a:p>
          <a:p>
            <a:endParaRPr lang="nl-BE" dirty="0"/>
          </a:p>
        </p:txBody>
      </p:sp>
      <p:sp>
        <p:nvSpPr>
          <p:cNvPr id="5" name="Tekstvak 4"/>
          <p:cNvSpPr txBox="1"/>
          <p:nvPr/>
        </p:nvSpPr>
        <p:spPr>
          <a:xfrm>
            <a:off x="1961180" y="844179"/>
            <a:ext cx="5923188" cy="461665"/>
          </a:xfrm>
          <a:prstGeom prst="rect">
            <a:avLst/>
          </a:prstGeom>
          <a:noFill/>
        </p:spPr>
        <p:txBody>
          <a:bodyPr wrap="square" rtlCol="0">
            <a:spAutoFit/>
          </a:bodyPr>
          <a:lstStyle/>
          <a:p>
            <a:r>
              <a:rPr lang="nl-BE" dirty="0" smtClean="0"/>
              <a:t>Hoe hebben patiënten het ervaren? (1) </a:t>
            </a:r>
            <a:endParaRPr lang="nl-BE" dirty="0"/>
          </a:p>
        </p:txBody>
      </p:sp>
      <p:sp>
        <p:nvSpPr>
          <p:cNvPr id="4" name="Stroomdiagram: Scheidingslijn 3"/>
          <p:cNvSpPr/>
          <p:nvPr/>
        </p:nvSpPr>
        <p:spPr bwMode="auto">
          <a:xfrm>
            <a:off x="6948264" y="1991137"/>
            <a:ext cx="1872208" cy="696717"/>
          </a:xfrm>
          <a:prstGeom prst="flowChartTerminator">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tabLst/>
            </a:pPr>
            <a:r>
              <a:rPr kumimoji="0" lang="nl-BE" sz="3200" i="0" u="none" strike="noStrike" normalizeH="0" baseline="0" dirty="0" smtClean="0">
                <a:solidFill>
                  <a:schemeClr val="bg1"/>
                </a:solidFill>
                <a:latin typeface="Arial" charset="0"/>
                <a:ea typeface="ＭＳ Ｐゴシック" pitchFamily="16" charset="-128"/>
              </a:rPr>
              <a:t>sterktes</a:t>
            </a:r>
          </a:p>
        </p:txBody>
      </p:sp>
      <p:sp>
        <p:nvSpPr>
          <p:cNvPr id="8" name="Tekstvak 7"/>
          <p:cNvSpPr txBox="1"/>
          <p:nvPr/>
        </p:nvSpPr>
        <p:spPr>
          <a:xfrm>
            <a:off x="1407268" y="3173093"/>
            <a:ext cx="3704791" cy="400110"/>
          </a:xfrm>
          <a:prstGeom prst="rect">
            <a:avLst/>
          </a:prstGeom>
          <a:noFill/>
        </p:spPr>
        <p:txBody>
          <a:bodyPr wrap="square" rtlCol="0">
            <a:spAutoFit/>
          </a:bodyPr>
          <a:lstStyle/>
          <a:p>
            <a:endParaRPr lang="nl-BE" sz="2000" dirty="0" smtClean="0"/>
          </a:p>
        </p:txBody>
      </p:sp>
      <p:sp>
        <p:nvSpPr>
          <p:cNvPr id="10" name="Tekstvak 9"/>
          <p:cNvSpPr txBox="1"/>
          <p:nvPr/>
        </p:nvSpPr>
        <p:spPr>
          <a:xfrm>
            <a:off x="2987824" y="3373148"/>
            <a:ext cx="5428033" cy="830997"/>
          </a:xfrm>
          <a:prstGeom prst="rect">
            <a:avLst/>
          </a:prstGeom>
          <a:noFill/>
        </p:spPr>
        <p:txBody>
          <a:bodyPr wrap="square" rtlCol="0">
            <a:spAutoFit/>
          </a:bodyPr>
          <a:lstStyle/>
          <a:p>
            <a:pPr algn="r"/>
            <a:r>
              <a:rPr lang="nl-BE" dirty="0" smtClean="0">
                <a:solidFill>
                  <a:srgbClr val="0070C0"/>
                </a:solidFill>
                <a:latin typeface="MV Boli" panose="02000500030200090000" pitchFamily="2" charset="0"/>
                <a:cs typeface="MV Boli" panose="02000500030200090000" pitchFamily="2" charset="0"/>
              </a:rPr>
              <a:t>‘De beweegcoach hield rekening met mijn mogelijkheden en beperkingen.’</a:t>
            </a:r>
            <a:endParaRPr lang="nl-BE" dirty="0">
              <a:solidFill>
                <a:srgbClr val="0070C0"/>
              </a:solidFill>
              <a:latin typeface="MV Boli" panose="02000500030200090000" pitchFamily="2" charset="0"/>
              <a:cs typeface="MV Boli" panose="02000500030200090000" pitchFamily="2" charset="0"/>
            </a:endParaRPr>
          </a:p>
        </p:txBody>
      </p:sp>
      <p:sp>
        <p:nvSpPr>
          <p:cNvPr id="11" name="Tekstvak 10"/>
          <p:cNvSpPr txBox="1"/>
          <p:nvPr/>
        </p:nvSpPr>
        <p:spPr>
          <a:xfrm>
            <a:off x="1708784" y="4642524"/>
            <a:ext cx="7292074" cy="769441"/>
          </a:xfrm>
          <a:prstGeom prst="rect">
            <a:avLst/>
          </a:prstGeom>
          <a:noFill/>
        </p:spPr>
        <p:txBody>
          <a:bodyPr wrap="square" rtlCol="0">
            <a:spAutoFit/>
          </a:bodyPr>
          <a:lstStyle/>
          <a:p>
            <a:pPr algn="r"/>
            <a:r>
              <a:rPr lang="nl-BE" sz="2200" dirty="0" smtClean="0">
                <a:solidFill>
                  <a:srgbClr val="009900"/>
                </a:solidFill>
                <a:latin typeface="MV Boli" panose="02000500030200090000" pitchFamily="2" charset="0"/>
                <a:cs typeface="MV Boli" panose="02000500030200090000" pitchFamily="2" charset="0"/>
              </a:rPr>
              <a:t>‘Dankzij het BOV-project heb ik weer zin gekregen om buiten te komen. Ik beweeg en voel me beter.’ </a:t>
            </a:r>
            <a:endParaRPr lang="nl-BE" sz="2200" dirty="0">
              <a:solidFill>
                <a:srgbClr val="009900"/>
              </a:solidFill>
              <a:latin typeface="MV Boli" panose="02000500030200090000" pitchFamily="2" charset="0"/>
              <a:cs typeface="MV Boli" panose="02000500030200090000" pitchFamily="2" charset="0"/>
            </a:endParaRPr>
          </a:p>
        </p:txBody>
      </p:sp>
      <p:sp>
        <p:nvSpPr>
          <p:cNvPr id="12" name="Tekstvak 11"/>
          <p:cNvSpPr txBox="1"/>
          <p:nvPr/>
        </p:nvSpPr>
        <p:spPr>
          <a:xfrm>
            <a:off x="516568" y="2225489"/>
            <a:ext cx="6112513" cy="830997"/>
          </a:xfrm>
          <a:prstGeom prst="rect">
            <a:avLst/>
          </a:prstGeom>
          <a:noFill/>
        </p:spPr>
        <p:txBody>
          <a:bodyPr wrap="square" rtlCol="0">
            <a:spAutoFit/>
          </a:bodyPr>
          <a:lstStyle/>
          <a:p>
            <a:pPr algn="r"/>
            <a:r>
              <a:rPr lang="nl-BE" dirty="0" smtClean="0">
                <a:solidFill>
                  <a:srgbClr val="FF0000"/>
                </a:solidFill>
                <a:latin typeface="MV Boli" panose="02000500030200090000" pitchFamily="2" charset="0"/>
                <a:cs typeface="MV Boli" panose="02000500030200090000" pitchFamily="2" charset="0"/>
              </a:rPr>
              <a:t>‘Erg toegankelijk, zo vlakbij de dokter. Dat was voor mij wel belangrijk. ’ </a:t>
            </a:r>
            <a:endParaRPr lang="nl-BE" dirty="0">
              <a:solidFill>
                <a:srgbClr val="FF000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767569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1180" y="300461"/>
            <a:ext cx="6787283" cy="625328"/>
          </a:xfrm>
        </p:spPr>
        <p:txBody>
          <a:bodyPr/>
          <a:lstStyle/>
          <a:p>
            <a:r>
              <a:rPr lang="nl-BE" dirty="0"/>
              <a:t>BOV in De Vaart (Vilvoorde)</a:t>
            </a:r>
          </a:p>
        </p:txBody>
      </p:sp>
      <p:sp>
        <p:nvSpPr>
          <p:cNvPr id="3" name="Tijdelijke aanduiding voor inhoud 2"/>
          <p:cNvSpPr>
            <a:spLocks noGrp="1"/>
          </p:cNvSpPr>
          <p:nvPr>
            <p:ph idx="1"/>
          </p:nvPr>
        </p:nvSpPr>
        <p:spPr>
          <a:xfrm>
            <a:off x="1475655" y="3896367"/>
            <a:ext cx="2232249" cy="1017093"/>
          </a:xfrm>
        </p:spPr>
        <p:txBody>
          <a:bodyPr/>
          <a:lstStyle/>
          <a:p>
            <a:pPr marL="0" indent="0">
              <a:buNone/>
            </a:pPr>
            <a:endParaRPr lang="nl-BE" dirty="0" smtClean="0"/>
          </a:p>
          <a:p>
            <a:endParaRPr lang="nl-BE" dirty="0"/>
          </a:p>
        </p:txBody>
      </p:sp>
      <p:sp>
        <p:nvSpPr>
          <p:cNvPr id="5" name="Tekstvak 4"/>
          <p:cNvSpPr txBox="1"/>
          <p:nvPr/>
        </p:nvSpPr>
        <p:spPr>
          <a:xfrm>
            <a:off x="1961180" y="844179"/>
            <a:ext cx="5923188" cy="461665"/>
          </a:xfrm>
          <a:prstGeom prst="rect">
            <a:avLst/>
          </a:prstGeom>
          <a:noFill/>
        </p:spPr>
        <p:txBody>
          <a:bodyPr wrap="square" rtlCol="0">
            <a:spAutoFit/>
          </a:bodyPr>
          <a:lstStyle/>
          <a:p>
            <a:r>
              <a:rPr lang="nl-BE" dirty="0" smtClean="0"/>
              <a:t>Hoe hebben patiënten het ervaren? (2) </a:t>
            </a:r>
            <a:endParaRPr lang="nl-BE" dirty="0"/>
          </a:p>
        </p:txBody>
      </p:sp>
      <p:sp>
        <p:nvSpPr>
          <p:cNvPr id="7" name="Tekstvak 6"/>
          <p:cNvSpPr txBox="1"/>
          <p:nvPr/>
        </p:nvSpPr>
        <p:spPr>
          <a:xfrm>
            <a:off x="1502393" y="3423845"/>
            <a:ext cx="7704855" cy="1200329"/>
          </a:xfrm>
          <a:prstGeom prst="rect">
            <a:avLst/>
          </a:prstGeom>
          <a:noFill/>
        </p:spPr>
        <p:txBody>
          <a:bodyPr wrap="square" rtlCol="0">
            <a:spAutoFit/>
          </a:bodyPr>
          <a:lstStyle/>
          <a:p>
            <a:r>
              <a:rPr lang="nl-BE" dirty="0" smtClean="0">
                <a:solidFill>
                  <a:srgbClr val="0070C0"/>
                </a:solidFill>
                <a:latin typeface="MV Boli" panose="02000500030200090000" pitchFamily="2" charset="0"/>
                <a:cs typeface="MV Boli" panose="02000500030200090000" pitchFamily="2" charset="0"/>
              </a:rPr>
              <a:t>‘</a:t>
            </a:r>
            <a:r>
              <a:rPr lang="nl-BE" dirty="0">
                <a:solidFill>
                  <a:srgbClr val="0070C0"/>
                </a:solidFill>
                <a:latin typeface="MV Boli" panose="02000500030200090000" pitchFamily="2" charset="0"/>
                <a:cs typeface="MV Boli" panose="02000500030200090000" pitchFamily="2" charset="0"/>
              </a:rPr>
              <a:t>Ik zou graag gaan zwemmen, maar ik durf niet goed. Het zou fijn zijn om met een groep vrouwen te kunnen gaan zwemmen.’</a:t>
            </a:r>
            <a:r>
              <a:rPr lang="nl-BE" sz="2000" dirty="0" smtClean="0">
                <a:solidFill>
                  <a:srgbClr val="0070C0"/>
                </a:solidFill>
              </a:rPr>
              <a:t> </a:t>
            </a:r>
            <a:endParaRPr lang="nl-BE" sz="2000" dirty="0" smtClean="0"/>
          </a:p>
        </p:txBody>
      </p:sp>
      <p:sp>
        <p:nvSpPr>
          <p:cNvPr id="8" name="Tekstvak 7"/>
          <p:cNvSpPr txBox="1"/>
          <p:nvPr/>
        </p:nvSpPr>
        <p:spPr>
          <a:xfrm>
            <a:off x="1502393" y="3400496"/>
            <a:ext cx="3704791" cy="400110"/>
          </a:xfrm>
          <a:prstGeom prst="rect">
            <a:avLst/>
          </a:prstGeom>
          <a:noFill/>
        </p:spPr>
        <p:txBody>
          <a:bodyPr wrap="square" rtlCol="0">
            <a:spAutoFit/>
          </a:bodyPr>
          <a:lstStyle/>
          <a:p>
            <a:endParaRPr lang="nl-BE" sz="2000" dirty="0" smtClean="0"/>
          </a:p>
        </p:txBody>
      </p:sp>
      <p:sp>
        <p:nvSpPr>
          <p:cNvPr id="9" name="Tekstvak 8"/>
          <p:cNvSpPr txBox="1"/>
          <p:nvPr/>
        </p:nvSpPr>
        <p:spPr>
          <a:xfrm>
            <a:off x="1187624" y="1976763"/>
            <a:ext cx="5400599" cy="1200329"/>
          </a:xfrm>
          <a:prstGeom prst="rect">
            <a:avLst/>
          </a:prstGeom>
          <a:noFill/>
        </p:spPr>
        <p:txBody>
          <a:bodyPr wrap="square" rtlCol="0">
            <a:spAutoFit/>
          </a:bodyPr>
          <a:lstStyle/>
          <a:p>
            <a:r>
              <a:rPr lang="nl-BE" dirty="0">
                <a:solidFill>
                  <a:srgbClr val="E31916"/>
                </a:solidFill>
                <a:latin typeface="MV Boli" panose="02000500030200090000" pitchFamily="2" charset="0"/>
                <a:cs typeface="MV Boli" panose="02000500030200090000" pitchFamily="2" charset="0"/>
              </a:rPr>
              <a:t>‘Een sportclub kan ik moeilijk betalen. </a:t>
            </a:r>
            <a:r>
              <a:rPr lang="nl-BE" dirty="0" smtClean="0">
                <a:solidFill>
                  <a:srgbClr val="E31916"/>
                </a:solidFill>
                <a:latin typeface="MV Boli" panose="02000500030200090000" pitchFamily="2" charset="0"/>
                <a:cs typeface="MV Boli" panose="02000500030200090000" pitchFamily="2" charset="0"/>
              </a:rPr>
              <a:t>Het </a:t>
            </a:r>
            <a:r>
              <a:rPr lang="nl-BE" dirty="0">
                <a:solidFill>
                  <a:srgbClr val="E31916"/>
                </a:solidFill>
                <a:latin typeface="MV Boli" panose="02000500030200090000" pitchFamily="2" charset="0"/>
                <a:cs typeface="MV Boli" panose="02000500030200090000" pitchFamily="2" charset="0"/>
              </a:rPr>
              <a:t>lidgeld is vaak erg hoog</a:t>
            </a:r>
            <a:r>
              <a:rPr lang="nl-BE" dirty="0" smtClean="0">
                <a:solidFill>
                  <a:srgbClr val="E31916"/>
                </a:solidFill>
                <a:latin typeface="MV Boli" panose="02000500030200090000" pitchFamily="2" charset="0"/>
                <a:cs typeface="MV Boli" panose="02000500030200090000" pitchFamily="2" charset="0"/>
              </a:rPr>
              <a:t>’</a:t>
            </a:r>
            <a:endParaRPr lang="nl-BE" dirty="0">
              <a:solidFill>
                <a:srgbClr val="E31916"/>
              </a:solidFill>
              <a:latin typeface="MV Boli" panose="02000500030200090000" pitchFamily="2" charset="0"/>
              <a:cs typeface="MV Boli" panose="02000500030200090000" pitchFamily="2" charset="0"/>
            </a:endParaRPr>
          </a:p>
        </p:txBody>
      </p:sp>
      <p:sp>
        <p:nvSpPr>
          <p:cNvPr id="14" name="Stroomdiagram: Scheidingslijn 13"/>
          <p:cNvSpPr/>
          <p:nvPr/>
        </p:nvSpPr>
        <p:spPr bwMode="auto">
          <a:xfrm>
            <a:off x="6588223" y="1927262"/>
            <a:ext cx="2160240" cy="696717"/>
          </a:xfrm>
          <a:prstGeom prst="flowChartTerminator">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tabLst/>
            </a:pPr>
            <a:r>
              <a:rPr kumimoji="0" lang="nl-BE" sz="3200" i="0" u="none" strike="noStrike" normalizeH="0" baseline="0" dirty="0" smtClean="0">
                <a:solidFill>
                  <a:schemeClr val="bg1"/>
                </a:solidFill>
                <a:latin typeface="Arial" charset="0"/>
                <a:ea typeface="ＭＳ Ｐゴシック" pitchFamily="16" charset="-128"/>
              </a:rPr>
              <a:t>drempels</a:t>
            </a:r>
          </a:p>
        </p:txBody>
      </p:sp>
      <p:sp>
        <p:nvSpPr>
          <p:cNvPr id="15" name="Tekstvak 14"/>
          <p:cNvSpPr txBox="1"/>
          <p:nvPr/>
        </p:nvSpPr>
        <p:spPr>
          <a:xfrm>
            <a:off x="3259663" y="4967596"/>
            <a:ext cx="5363148" cy="1200329"/>
          </a:xfrm>
          <a:prstGeom prst="rect">
            <a:avLst/>
          </a:prstGeom>
          <a:noFill/>
        </p:spPr>
        <p:txBody>
          <a:bodyPr wrap="square" rtlCol="0">
            <a:spAutoFit/>
          </a:bodyPr>
          <a:lstStyle/>
          <a:p>
            <a:r>
              <a:rPr lang="nl-BE" dirty="0">
                <a:solidFill>
                  <a:srgbClr val="009900"/>
                </a:solidFill>
                <a:latin typeface="MV Boli" panose="02000500030200090000" pitchFamily="2" charset="0"/>
                <a:cs typeface="MV Boli" panose="02000500030200090000" pitchFamily="2" charset="0"/>
              </a:rPr>
              <a:t>‘Sportkleren kosten geld. Ik heb het budget niet om zomaar een badpak te gaan kopen.’ </a:t>
            </a:r>
          </a:p>
        </p:txBody>
      </p:sp>
    </p:spTree>
    <p:extLst>
      <p:ext uri="{BB962C8B-B14F-4D97-AF65-F5344CB8AC3E}">
        <p14:creationId xmlns:p14="http://schemas.microsoft.com/office/powerpoint/2010/main" val="1295156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3746" y="692696"/>
            <a:ext cx="5288533" cy="1152128"/>
          </a:xfrm>
        </p:spPr>
        <p:txBody>
          <a:bodyPr/>
          <a:lstStyle/>
          <a:p>
            <a:r>
              <a:rPr lang="nl-BE" dirty="0" smtClean="0"/>
              <a:t>Wat nemen we mee naar de toekomst? </a:t>
            </a:r>
            <a:endParaRPr lang="nl-BE" dirty="0"/>
          </a:p>
        </p:txBody>
      </p:sp>
      <p:sp>
        <p:nvSpPr>
          <p:cNvPr id="3" name="Tijdelijke aanduiding voor inhoud 2"/>
          <p:cNvSpPr>
            <a:spLocks noGrp="1"/>
          </p:cNvSpPr>
          <p:nvPr>
            <p:ph idx="1"/>
          </p:nvPr>
        </p:nvSpPr>
        <p:spPr>
          <a:xfrm>
            <a:off x="1799183" y="1628800"/>
            <a:ext cx="7344817" cy="3816424"/>
          </a:xfrm>
        </p:spPr>
        <p:txBody>
          <a:bodyPr/>
          <a:lstStyle/>
          <a:p>
            <a:r>
              <a:rPr lang="nl-BE" dirty="0" smtClean="0"/>
              <a:t>‘BOV’ – project is voor velen een meerwaarde</a:t>
            </a:r>
          </a:p>
          <a:p>
            <a:r>
              <a:rPr lang="nl-BE" dirty="0" smtClean="0"/>
              <a:t>Positief effect op gezondheid (mentaal, fysiek)</a:t>
            </a:r>
          </a:p>
          <a:p>
            <a:r>
              <a:rPr lang="nl-BE" dirty="0" smtClean="0"/>
              <a:t>Vaak kwetsbare groepen </a:t>
            </a:r>
          </a:p>
          <a:p>
            <a:pPr marL="0" indent="0">
              <a:buNone/>
            </a:pPr>
            <a:endParaRPr lang="nl-BE" dirty="0"/>
          </a:p>
          <a:p>
            <a:pPr marL="0" indent="0">
              <a:buNone/>
            </a:pPr>
            <a:r>
              <a:rPr lang="nl-BE" u="sng" dirty="0" smtClean="0"/>
              <a:t>Aandachtspunten: </a:t>
            </a:r>
          </a:p>
          <a:p>
            <a:pPr>
              <a:buFontTx/>
              <a:buChar char="-"/>
            </a:pPr>
            <a:r>
              <a:rPr lang="nl-BE" dirty="0" smtClean="0"/>
              <a:t>Beweegcoach moet bereikbaar zijn</a:t>
            </a:r>
          </a:p>
          <a:p>
            <a:pPr>
              <a:buFontTx/>
              <a:buChar char="-"/>
            </a:pPr>
            <a:r>
              <a:rPr lang="nl-BE" dirty="0" smtClean="0"/>
              <a:t>Een laagdrempelig sportaanbod = belangrijk </a:t>
            </a:r>
          </a:p>
          <a:p>
            <a:pPr marL="0" indent="0">
              <a:buNone/>
            </a:pPr>
            <a:r>
              <a:rPr lang="nl-BE" i="1" dirty="0" smtClean="0">
                <a:solidFill>
                  <a:srgbClr val="009900"/>
                </a:solidFill>
              </a:rPr>
              <a:t>    Voorbeeld: </a:t>
            </a:r>
            <a:r>
              <a:rPr lang="nl-BE" i="1" dirty="0" err="1" smtClean="0">
                <a:solidFill>
                  <a:srgbClr val="009900"/>
                </a:solidFill>
              </a:rPr>
              <a:t>Gymnasport</a:t>
            </a:r>
            <a:r>
              <a:rPr lang="nl-BE" i="1" dirty="0" smtClean="0">
                <a:solidFill>
                  <a:srgbClr val="009900"/>
                </a:solidFill>
              </a:rPr>
              <a:t> (Grimbergen), buurtsport</a:t>
            </a:r>
          </a:p>
          <a:p>
            <a:pPr>
              <a:buFontTx/>
              <a:buChar char="-"/>
            </a:pPr>
            <a:r>
              <a:rPr lang="nl-BE" dirty="0" smtClean="0"/>
              <a:t>Initiatieven zoals sportcheque, tegemoetkoming OCMW, … kunnen een meerwaarde zijn </a:t>
            </a:r>
          </a:p>
          <a:p>
            <a:pPr marL="0" indent="0">
              <a:buNone/>
            </a:pPr>
            <a:r>
              <a:rPr lang="nl-BE" i="1" dirty="0">
                <a:solidFill>
                  <a:srgbClr val="009900"/>
                </a:solidFill>
              </a:rPr>
              <a:t> </a:t>
            </a:r>
            <a:r>
              <a:rPr lang="nl-BE" i="1" dirty="0" smtClean="0">
                <a:solidFill>
                  <a:srgbClr val="009900"/>
                </a:solidFill>
              </a:rPr>
              <a:t>   Voorbeeld</a:t>
            </a:r>
            <a:r>
              <a:rPr lang="nl-BE" i="1" dirty="0">
                <a:solidFill>
                  <a:srgbClr val="009900"/>
                </a:solidFill>
              </a:rPr>
              <a:t>: Leuven</a:t>
            </a:r>
          </a:p>
        </p:txBody>
      </p:sp>
    </p:spTree>
    <p:extLst>
      <p:ext uri="{BB962C8B-B14F-4D97-AF65-F5344CB8AC3E}">
        <p14:creationId xmlns:p14="http://schemas.microsoft.com/office/powerpoint/2010/main" val="181789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Toegankelijke dienstverlening</a:t>
            </a:r>
          </a:p>
        </p:txBody>
      </p:sp>
      <p:sp>
        <p:nvSpPr>
          <p:cNvPr id="3" name="Tijdelijke aanduiding voor inhoud 2"/>
          <p:cNvSpPr>
            <a:spLocks noGrp="1"/>
          </p:cNvSpPr>
          <p:nvPr>
            <p:ph idx="1"/>
          </p:nvPr>
        </p:nvSpPr>
        <p:spPr/>
        <p:txBody>
          <a:bodyPr/>
          <a:lstStyle/>
          <a:p>
            <a:r>
              <a:rPr lang="nl-BE" dirty="0"/>
              <a:t>Bereikbaarheid </a:t>
            </a:r>
          </a:p>
          <a:p>
            <a:pPr lvl="1"/>
            <a:r>
              <a:rPr lang="nl-BE" sz="1800" dirty="0"/>
              <a:t>Voldoende antennes</a:t>
            </a:r>
          </a:p>
          <a:p>
            <a:pPr lvl="1"/>
            <a:r>
              <a:rPr lang="nl-BE" sz="1800" dirty="0"/>
              <a:t>Openbaar vervoer</a:t>
            </a:r>
          </a:p>
          <a:p>
            <a:pPr lvl="1"/>
            <a:r>
              <a:rPr lang="nl-BE" sz="1800" dirty="0"/>
              <a:t>In de buurt</a:t>
            </a:r>
          </a:p>
          <a:p>
            <a:pPr lvl="1"/>
            <a:r>
              <a:rPr lang="nl-BE" sz="1800" dirty="0" smtClean="0"/>
              <a:t>Vermijden </a:t>
            </a:r>
            <a:r>
              <a:rPr lang="nl-BE" sz="1800" dirty="0" err="1"/>
              <a:t>psycho-sociale</a:t>
            </a:r>
            <a:r>
              <a:rPr lang="nl-BE" sz="1800" dirty="0"/>
              <a:t> drempels</a:t>
            </a:r>
          </a:p>
          <a:p>
            <a:pPr lvl="1"/>
            <a:r>
              <a:rPr lang="nl-BE" sz="1800" dirty="0"/>
              <a:t>Wijze van </a:t>
            </a:r>
            <a:r>
              <a:rPr lang="nl-BE" sz="1800" dirty="0" err="1"/>
              <a:t>contactname</a:t>
            </a:r>
            <a:endParaRPr lang="nl-BE" sz="1800" dirty="0"/>
          </a:p>
          <a:p>
            <a:pPr lvl="1"/>
            <a:r>
              <a:rPr lang="nl-BE" sz="1800" dirty="0"/>
              <a:t>Taalgebruik </a:t>
            </a:r>
          </a:p>
          <a:p>
            <a:pPr lvl="1"/>
            <a:r>
              <a:rPr lang="nl-BE" sz="1800" dirty="0"/>
              <a:t>Financiële toegankelijkheid</a:t>
            </a:r>
          </a:p>
          <a:p>
            <a:pPr lvl="1"/>
            <a:r>
              <a:rPr lang="nl-BE" sz="1800" dirty="0"/>
              <a:t>…</a:t>
            </a:r>
          </a:p>
          <a:p>
            <a:r>
              <a:rPr lang="nl-BE" dirty="0"/>
              <a:t>vermijden van (indruk van) belangenvermenging, commercialisering en niet-</a:t>
            </a:r>
            <a:r>
              <a:rPr lang="nl-BE" dirty="0" err="1"/>
              <a:t>gezondheidsbevorderende</a:t>
            </a:r>
            <a:r>
              <a:rPr lang="nl-BE" dirty="0"/>
              <a:t> beeldvorming</a:t>
            </a:r>
          </a:p>
          <a:p>
            <a:pPr marL="0" indent="0">
              <a:buNone/>
            </a:pPr>
            <a:endParaRPr lang="nl-BE" dirty="0"/>
          </a:p>
        </p:txBody>
      </p:sp>
    </p:spTree>
    <p:extLst>
      <p:ext uri="{BB962C8B-B14F-4D97-AF65-F5344CB8AC3E}">
        <p14:creationId xmlns:p14="http://schemas.microsoft.com/office/powerpoint/2010/main" val="870536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Laagdrempelig beweegaanbod</a:t>
            </a:r>
          </a:p>
        </p:txBody>
      </p:sp>
      <p:sp>
        <p:nvSpPr>
          <p:cNvPr id="3" name="Tijdelijke aanduiding voor inhoud 2"/>
          <p:cNvSpPr>
            <a:spLocks noGrp="1"/>
          </p:cNvSpPr>
          <p:nvPr>
            <p:ph idx="1"/>
          </p:nvPr>
        </p:nvSpPr>
        <p:spPr/>
        <p:txBody>
          <a:bodyPr/>
          <a:lstStyle/>
          <a:p>
            <a:r>
              <a:rPr lang="nl-BE" dirty="0"/>
              <a:t>Waaier van mogelijkheden en </a:t>
            </a:r>
            <a:r>
              <a:rPr lang="nl-BE" dirty="0" err="1"/>
              <a:t>niveau’s</a:t>
            </a:r>
            <a:r>
              <a:rPr lang="nl-BE" dirty="0"/>
              <a:t>?</a:t>
            </a:r>
          </a:p>
          <a:p>
            <a:pPr lvl="1"/>
            <a:r>
              <a:rPr lang="nl-BE" sz="2000" dirty="0"/>
              <a:t>Individueel bewegen </a:t>
            </a:r>
          </a:p>
          <a:p>
            <a:pPr lvl="2"/>
            <a:r>
              <a:rPr lang="nl-BE" sz="1600" dirty="0"/>
              <a:t>Thuis</a:t>
            </a:r>
          </a:p>
          <a:p>
            <a:pPr lvl="2"/>
            <a:r>
              <a:rPr lang="nl-BE" sz="1600" dirty="0"/>
              <a:t>Op het werk</a:t>
            </a:r>
          </a:p>
          <a:p>
            <a:pPr lvl="2"/>
            <a:r>
              <a:rPr lang="nl-BE" sz="1600" dirty="0"/>
              <a:t>Onderweg </a:t>
            </a:r>
          </a:p>
          <a:p>
            <a:pPr lvl="2"/>
            <a:r>
              <a:rPr lang="nl-BE" sz="1600" dirty="0"/>
              <a:t>Vrije tijd</a:t>
            </a:r>
          </a:p>
          <a:p>
            <a:pPr lvl="3"/>
            <a:r>
              <a:rPr lang="nl-BE" sz="1400" dirty="0"/>
              <a:t>Mogelijkheden in de buurt </a:t>
            </a:r>
          </a:p>
          <a:p>
            <a:pPr lvl="1"/>
            <a:r>
              <a:rPr lang="nl-BE" sz="2000" dirty="0"/>
              <a:t>In groep bewegen</a:t>
            </a:r>
          </a:p>
          <a:p>
            <a:pPr lvl="2"/>
            <a:r>
              <a:rPr lang="nl-BE" sz="1600" dirty="0"/>
              <a:t>Door deelnemer georganiseerd</a:t>
            </a:r>
          </a:p>
          <a:p>
            <a:pPr lvl="2"/>
            <a:r>
              <a:rPr lang="nl-BE" sz="1600" dirty="0"/>
              <a:t>Georganiseerd beweegaanbod</a:t>
            </a:r>
          </a:p>
          <a:p>
            <a:pPr lvl="2"/>
            <a:endParaRPr lang="nl-BE" sz="1600" dirty="0"/>
          </a:p>
        </p:txBody>
      </p:sp>
    </p:spTree>
    <p:extLst>
      <p:ext uri="{BB962C8B-B14F-4D97-AF65-F5344CB8AC3E}">
        <p14:creationId xmlns:p14="http://schemas.microsoft.com/office/powerpoint/2010/main" val="698016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reeimages.com/images/thumbs/694/silhouette-1154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201" y="1336840"/>
            <a:ext cx="1905000" cy="30861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BE" dirty="0"/>
              <a:t>Doelgroep </a:t>
            </a:r>
          </a:p>
        </p:txBody>
      </p:sp>
      <p:sp>
        <p:nvSpPr>
          <p:cNvPr id="3" name="Tijdelijke aanduiding voor inhoud 2"/>
          <p:cNvSpPr>
            <a:spLocks noGrp="1"/>
          </p:cNvSpPr>
          <p:nvPr>
            <p:ph idx="1"/>
          </p:nvPr>
        </p:nvSpPr>
        <p:spPr/>
        <p:txBody>
          <a:bodyPr/>
          <a:lstStyle/>
          <a:p>
            <a:r>
              <a:rPr lang="nl-BE" dirty="0"/>
              <a:t>Doelgroep: volwassenen met een verhoogd beïnvloedbaar gezondheidsrisico dat verminderd kan worden door voldoende te bewegen en sedentair gedrag tegen te gaan.</a:t>
            </a:r>
          </a:p>
          <a:p>
            <a:endParaRPr lang="nl-BE" dirty="0"/>
          </a:p>
          <a:p>
            <a:r>
              <a:rPr lang="nl-BE" dirty="0"/>
              <a:t>Extra aandacht: maatschappelijk kwetsbare groepen</a:t>
            </a:r>
          </a:p>
          <a:p>
            <a:pPr marL="0" indent="0">
              <a:buNone/>
            </a:pPr>
            <a:endParaRPr lang="nl-BE" dirty="0"/>
          </a:p>
          <a:p>
            <a:endParaRPr lang="nl-BE" dirty="0"/>
          </a:p>
        </p:txBody>
      </p:sp>
      <p:pic>
        <p:nvPicPr>
          <p:cNvPr id="2052" name="Picture 4" descr="Man sofa couch drunk sleepi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4732194" y="4298368"/>
            <a:ext cx="4464496" cy="253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7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Georganiseerd </a:t>
            </a:r>
            <a:r>
              <a:rPr lang="nl-BE" u="sng" dirty="0"/>
              <a:t>beweegaanbod</a:t>
            </a:r>
            <a:r>
              <a:rPr lang="nl-BE" dirty="0"/>
              <a:t> </a:t>
            </a:r>
            <a:r>
              <a:rPr lang="nl-BE" sz="1800" dirty="0"/>
              <a:t>(enkele vragen)</a:t>
            </a:r>
          </a:p>
        </p:txBody>
      </p:sp>
      <p:sp>
        <p:nvSpPr>
          <p:cNvPr id="3" name="Tijdelijke aanduiding voor inhoud 2"/>
          <p:cNvSpPr>
            <a:spLocks noGrp="1"/>
          </p:cNvSpPr>
          <p:nvPr>
            <p:ph idx="1"/>
          </p:nvPr>
        </p:nvSpPr>
        <p:spPr/>
        <p:txBody>
          <a:bodyPr/>
          <a:lstStyle/>
          <a:p>
            <a:r>
              <a:rPr lang="nl-BE" dirty="0"/>
              <a:t>Betaalbaar</a:t>
            </a:r>
          </a:p>
          <a:p>
            <a:pPr lvl="1"/>
            <a:r>
              <a:rPr lang="nl-BE" sz="1800" dirty="0"/>
              <a:t>Is het mogelijk om na deelname te betalen?</a:t>
            </a:r>
          </a:p>
          <a:p>
            <a:pPr lvl="1"/>
            <a:r>
              <a:rPr lang="nl-BE" sz="1800" dirty="0"/>
              <a:t>Is het lidgeld betaalbaar?</a:t>
            </a:r>
          </a:p>
          <a:p>
            <a:r>
              <a:rPr lang="nl-BE" dirty="0"/>
              <a:t>Bereikbaar</a:t>
            </a:r>
          </a:p>
          <a:p>
            <a:pPr lvl="1"/>
            <a:r>
              <a:rPr lang="nl-BE" sz="1800" dirty="0"/>
              <a:t>Ligt het beweegaanbod voldoende dicht bij woon- of werkplaats?</a:t>
            </a:r>
          </a:p>
          <a:p>
            <a:r>
              <a:rPr lang="nl-BE" dirty="0"/>
              <a:t>Beschikbaar</a:t>
            </a:r>
          </a:p>
          <a:p>
            <a:pPr lvl="1"/>
            <a:r>
              <a:rPr lang="nl-BE" sz="1800" dirty="0"/>
              <a:t>Kan er op een zeer laag activiteits- en vaardigheidsniveau gestart worden?</a:t>
            </a:r>
          </a:p>
          <a:p>
            <a:r>
              <a:rPr lang="nl-BE" dirty="0" err="1"/>
              <a:t>Begrijpbaar</a:t>
            </a:r>
            <a:endParaRPr lang="nl-BE" dirty="0"/>
          </a:p>
          <a:p>
            <a:pPr lvl="1"/>
            <a:r>
              <a:rPr lang="nl-BE" sz="1800" dirty="0"/>
              <a:t>Is het duidelijk wie aangesproken kan worden om meer informatie te vragen?</a:t>
            </a:r>
          </a:p>
          <a:p>
            <a:endParaRPr lang="nl-BE" dirty="0"/>
          </a:p>
        </p:txBody>
      </p:sp>
    </p:spTree>
    <p:extLst>
      <p:ext uri="{BB962C8B-B14F-4D97-AF65-F5344CB8AC3E}">
        <p14:creationId xmlns:p14="http://schemas.microsoft.com/office/powerpoint/2010/main" val="981106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Georganiseerd </a:t>
            </a:r>
            <a:r>
              <a:rPr lang="nl-BE" u="sng"/>
              <a:t>beweegaanbod</a:t>
            </a:r>
            <a:r>
              <a:rPr lang="nl-BE"/>
              <a:t> </a:t>
            </a:r>
            <a:r>
              <a:rPr lang="nl-BE" sz="1800" dirty="0"/>
              <a:t>(enkele vragen)</a:t>
            </a:r>
          </a:p>
        </p:txBody>
      </p:sp>
      <p:sp>
        <p:nvSpPr>
          <p:cNvPr id="3" name="Tijdelijke aanduiding voor inhoud 2"/>
          <p:cNvSpPr>
            <a:spLocks noGrp="1"/>
          </p:cNvSpPr>
          <p:nvPr>
            <p:ph idx="1"/>
          </p:nvPr>
        </p:nvSpPr>
        <p:spPr/>
        <p:txBody>
          <a:bodyPr/>
          <a:lstStyle/>
          <a:p>
            <a:r>
              <a:rPr lang="nl-BE" dirty="0"/>
              <a:t>Bruikbaar </a:t>
            </a:r>
          </a:p>
          <a:p>
            <a:pPr lvl="1"/>
            <a:r>
              <a:rPr lang="nl-BE" sz="1800" dirty="0"/>
              <a:t>Komt het beweegaanbod tegemoet aan de motivatie / wensen van de deelnemer?</a:t>
            </a:r>
          </a:p>
          <a:p>
            <a:r>
              <a:rPr lang="nl-BE" dirty="0"/>
              <a:t>Bekend</a:t>
            </a:r>
          </a:p>
          <a:p>
            <a:pPr lvl="1"/>
            <a:r>
              <a:rPr lang="nl-BE" sz="1800" dirty="0"/>
              <a:t>Is het beweegaanbod bekend?</a:t>
            </a:r>
          </a:p>
          <a:p>
            <a:r>
              <a:rPr lang="nl-BE" dirty="0"/>
              <a:t>Betrouwbaar </a:t>
            </a:r>
          </a:p>
          <a:p>
            <a:pPr lvl="1"/>
            <a:r>
              <a:rPr lang="nl-BE" sz="1800" dirty="0"/>
              <a:t>Wordt de deelnemer aangenaam en veilig ontvangen?</a:t>
            </a:r>
          </a:p>
          <a:p>
            <a:r>
              <a:rPr lang="nl-BE" dirty="0"/>
              <a:t>Begrip</a:t>
            </a:r>
          </a:p>
          <a:p>
            <a:pPr lvl="1"/>
            <a:r>
              <a:rPr lang="nl-BE" sz="1800" dirty="0"/>
              <a:t>Hebben de lesgevers inzicht in de leefwereld van maatschappelijk kwetsbare groepen? </a:t>
            </a:r>
          </a:p>
          <a:p>
            <a:endParaRPr lang="nl-BE" dirty="0"/>
          </a:p>
        </p:txBody>
      </p:sp>
    </p:spTree>
    <p:extLst>
      <p:ext uri="{BB962C8B-B14F-4D97-AF65-F5344CB8AC3E}">
        <p14:creationId xmlns:p14="http://schemas.microsoft.com/office/powerpoint/2010/main" val="2183671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Timing aanvraagmomenten</a:t>
            </a:r>
          </a:p>
        </p:txBody>
      </p:sp>
      <p:sp>
        <p:nvSpPr>
          <p:cNvPr id="5" name="Tijdelijke aanduiding voor inhoud 4"/>
          <p:cNvSpPr>
            <a:spLocks noGrp="1"/>
          </p:cNvSpPr>
          <p:nvPr>
            <p:ph idx="1"/>
          </p:nvPr>
        </p:nvSpPr>
        <p:spPr>
          <a:xfrm>
            <a:off x="492125" y="1143000"/>
            <a:ext cx="7770813" cy="4302224"/>
          </a:xfrm>
        </p:spPr>
        <p:txBody>
          <a:bodyPr/>
          <a:lstStyle/>
          <a:p>
            <a:r>
              <a:rPr lang="nl-BE" dirty="0"/>
              <a:t>2016</a:t>
            </a:r>
          </a:p>
          <a:p>
            <a:pPr lvl="1"/>
            <a:r>
              <a:rPr lang="nl-BE" dirty="0" smtClean="0"/>
              <a:t>15 juli</a:t>
            </a:r>
          </a:p>
          <a:p>
            <a:pPr lvl="1"/>
            <a:r>
              <a:rPr lang="nl-BE" dirty="0" smtClean="0"/>
              <a:t>30 </a:t>
            </a:r>
            <a:r>
              <a:rPr lang="nl-BE" dirty="0"/>
              <a:t>september</a:t>
            </a:r>
          </a:p>
          <a:p>
            <a:pPr lvl="1"/>
            <a:r>
              <a:rPr lang="nl-BE" dirty="0"/>
              <a:t>31 december</a:t>
            </a:r>
          </a:p>
          <a:p>
            <a:r>
              <a:rPr lang="nl-BE" dirty="0"/>
              <a:t>2017 &amp; 2018 </a:t>
            </a:r>
          </a:p>
          <a:p>
            <a:endParaRPr lang="nl-BE" dirty="0"/>
          </a:p>
          <a:p>
            <a:r>
              <a:rPr lang="nl-BE" dirty="0"/>
              <a:t>Coaching tot 2019</a:t>
            </a:r>
          </a:p>
          <a:p>
            <a:pPr lvl="1"/>
            <a:r>
              <a:rPr lang="nl-BE" dirty="0"/>
              <a:t>Mogelijkheid tot verlenging</a:t>
            </a:r>
          </a:p>
          <a:p>
            <a:pPr lvl="1"/>
            <a:r>
              <a:rPr lang="nl-BE" dirty="0"/>
              <a:t>Maar geen ‘open end subsidie’</a:t>
            </a:r>
          </a:p>
          <a:p>
            <a:pPr lvl="1"/>
            <a:r>
              <a:rPr lang="nl-BE" dirty="0"/>
              <a:t>Vlaamse opvolging</a:t>
            </a:r>
          </a:p>
        </p:txBody>
      </p:sp>
    </p:spTree>
    <p:extLst>
      <p:ext uri="{BB962C8B-B14F-4D97-AF65-F5344CB8AC3E}">
        <p14:creationId xmlns:p14="http://schemas.microsoft.com/office/powerpoint/2010/main" val="3535135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a:t>
            </a:r>
            <a:r>
              <a:rPr lang="nl-BE" dirty="0" smtClean="0"/>
              <a:t>rojectaanvraag</a:t>
            </a:r>
            <a:endParaRPr lang="nl-BE" dirty="0"/>
          </a:p>
        </p:txBody>
      </p:sp>
      <p:sp>
        <p:nvSpPr>
          <p:cNvPr id="3" name="Tijdelijke aanduiding voor inhoud 2"/>
          <p:cNvSpPr>
            <a:spLocks noGrp="1"/>
          </p:cNvSpPr>
          <p:nvPr>
            <p:ph idx="1"/>
          </p:nvPr>
        </p:nvSpPr>
        <p:spPr/>
        <p:txBody>
          <a:bodyPr/>
          <a:lstStyle/>
          <a:p>
            <a:r>
              <a:rPr lang="nl-BE" dirty="0"/>
              <a:t>Aanvraagdossier</a:t>
            </a:r>
          </a:p>
          <a:p>
            <a:pPr lvl="1"/>
            <a:r>
              <a:rPr lang="nl-BE" dirty="0"/>
              <a:t>Engagementsverklaringen lokale partners</a:t>
            </a:r>
          </a:p>
          <a:p>
            <a:pPr lvl="1"/>
            <a:r>
              <a:rPr lang="nl-BE" dirty="0"/>
              <a:t>Engagementsverklaringen BOV-coach</a:t>
            </a:r>
          </a:p>
          <a:p>
            <a:pPr lvl="1"/>
            <a:r>
              <a:rPr lang="nl-BE" dirty="0"/>
              <a:t>CV BOV-coach</a:t>
            </a:r>
          </a:p>
          <a:p>
            <a:r>
              <a:rPr lang="nl-BE" dirty="0"/>
              <a:t>Beoordeling Logo </a:t>
            </a:r>
          </a:p>
          <a:p>
            <a:r>
              <a:rPr lang="nl-BE" dirty="0"/>
              <a:t>Beoordeling minstens 2 onafhankelijke beoordelaars</a:t>
            </a:r>
          </a:p>
          <a:p>
            <a:r>
              <a:rPr lang="nl-BE" dirty="0"/>
              <a:t>Beoordeling voorleggen aan stuurgroep</a:t>
            </a:r>
          </a:p>
          <a:p>
            <a:r>
              <a:rPr lang="nl-BE" dirty="0"/>
              <a:t>40 werkdagen later antwoord</a:t>
            </a:r>
          </a:p>
          <a:p>
            <a:pPr lvl="1"/>
            <a:endParaRPr lang="nl-BE" dirty="0"/>
          </a:p>
        </p:txBody>
      </p:sp>
    </p:spTree>
    <p:extLst>
      <p:ext uri="{BB962C8B-B14F-4D97-AF65-F5344CB8AC3E}">
        <p14:creationId xmlns:p14="http://schemas.microsoft.com/office/powerpoint/2010/main" val="1752567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Engagementen graag!</a:t>
            </a:r>
            <a:endParaRPr lang="nl-BE" dirty="0"/>
          </a:p>
        </p:txBody>
      </p:sp>
      <p:sp>
        <p:nvSpPr>
          <p:cNvPr id="3" name="Tijdelijke aanduiding voor inhoud 2"/>
          <p:cNvSpPr>
            <a:spLocks noGrp="1"/>
          </p:cNvSpPr>
          <p:nvPr>
            <p:ph idx="1"/>
          </p:nvPr>
        </p:nvSpPr>
        <p:spPr>
          <a:xfrm>
            <a:off x="971600" y="1598613"/>
            <a:ext cx="7772400" cy="4114800"/>
          </a:xfrm>
        </p:spPr>
        <p:txBody>
          <a:bodyPr/>
          <a:lstStyle/>
          <a:p>
            <a:r>
              <a:rPr lang="nl-NL" dirty="0" smtClean="0"/>
              <a:t>BOV project: engagement op 3 niveaus. </a:t>
            </a:r>
          </a:p>
          <a:p>
            <a:pPr lvl="1"/>
            <a:r>
              <a:rPr lang="nl-NL" dirty="0" smtClean="0"/>
              <a:t>Engagementsverklaring kernwerkgroep</a:t>
            </a:r>
          </a:p>
          <a:p>
            <a:pPr lvl="1"/>
            <a:r>
              <a:rPr lang="nl-NL" dirty="0" smtClean="0"/>
              <a:t>Interesseverklaring werkgroep beweegzoeker</a:t>
            </a:r>
          </a:p>
          <a:p>
            <a:pPr lvl="1"/>
            <a:r>
              <a:rPr lang="nl-NL" dirty="0" smtClean="0"/>
              <a:t>Interesseverklaring </a:t>
            </a:r>
            <a:r>
              <a:rPr lang="nl-NL" dirty="0" smtClean="0"/>
              <a:t>BOV</a:t>
            </a:r>
            <a:endParaRPr lang="nl-NL" dirty="0" smtClean="0"/>
          </a:p>
        </p:txBody>
      </p:sp>
    </p:spTree>
    <p:extLst>
      <p:ext uri="{BB962C8B-B14F-4D97-AF65-F5344CB8AC3E}">
        <p14:creationId xmlns:p14="http://schemas.microsoft.com/office/powerpoint/2010/main" val="726853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51520" y="4406900"/>
            <a:ext cx="8712968" cy="1362075"/>
          </a:xfrm>
        </p:spPr>
        <p:txBody>
          <a:bodyPr/>
          <a:lstStyle/>
          <a:p>
            <a:r>
              <a:rPr lang="nl-BE" sz="3600" dirty="0" smtClean="0"/>
              <a:t>www.logozenneland.be/BOV</a:t>
            </a:r>
            <a:endParaRPr lang="nl-BE" sz="3600" dirty="0"/>
          </a:p>
        </p:txBody>
      </p:sp>
      <p:sp>
        <p:nvSpPr>
          <p:cNvPr id="5" name="Tijdelijke aanduiding voor tekst 4"/>
          <p:cNvSpPr>
            <a:spLocks noGrp="1"/>
          </p:cNvSpPr>
          <p:nvPr>
            <p:ph type="body" idx="1"/>
          </p:nvPr>
        </p:nvSpPr>
        <p:spPr/>
        <p:txBody>
          <a:bodyPr/>
          <a:lstStyle/>
          <a:p>
            <a:r>
              <a:rPr lang="nl-BE" dirty="0"/>
              <a:t>Bedankt voor </a:t>
            </a:r>
            <a:r>
              <a:rPr lang="nl-BE"/>
              <a:t>jullie aandacht</a:t>
            </a:r>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b="42749"/>
          <a:stretch/>
        </p:blipFill>
        <p:spPr>
          <a:xfrm>
            <a:off x="-29696" y="0"/>
            <a:ext cx="9173696" cy="3698684"/>
          </a:xfrm>
          <a:prstGeom prst="rect">
            <a:avLst/>
          </a:prstGeom>
        </p:spPr>
      </p:pic>
    </p:spTree>
    <p:extLst>
      <p:ext uri="{BB962C8B-B14F-4D97-AF65-F5344CB8AC3E}">
        <p14:creationId xmlns:p14="http://schemas.microsoft.com/office/powerpoint/2010/main" val="538321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Bewegen op voorschrift</a:t>
            </a:r>
            <a:br>
              <a:rPr lang="nl-BE" dirty="0" smtClean="0"/>
            </a:br>
            <a:r>
              <a:rPr lang="nl-BE" sz="2800" dirty="0" smtClean="0"/>
              <a:t>Leuven</a:t>
            </a:r>
            <a:endParaRPr lang="nl-BE" sz="2800" dirty="0"/>
          </a:p>
        </p:txBody>
      </p:sp>
      <p:sp>
        <p:nvSpPr>
          <p:cNvPr id="5" name="Tijdelijke aanduiding voor tekst 4"/>
          <p:cNvSpPr>
            <a:spLocks noGrp="1"/>
          </p:cNvSpPr>
          <p:nvPr>
            <p:ph type="body" idx="1"/>
          </p:nvPr>
        </p:nvSpPr>
        <p:spPr/>
        <p:txBody>
          <a:bodyPr/>
          <a:lstStyle/>
          <a:p>
            <a:endParaRPr lang="nl-BE"/>
          </a:p>
        </p:txBody>
      </p:sp>
      <p:pic>
        <p:nvPicPr>
          <p:cNvPr id="3076" name="Picture 4" descr="http://www.meetingleuven.be/files/locatie_beelden/team_in_Mechelsestraat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795165"/>
            <a:ext cx="6496315" cy="487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79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Korte historiek van BOV</a:t>
            </a:r>
          </a:p>
        </p:txBody>
      </p:sp>
      <p:sp>
        <p:nvSpPr>
          <p:cNvPr id="3" name="Tijdelijke aanduiding voor inhoud 2"/>
          <p:cNvSpPr>
            <a:spLocks noGrp="1"/>
          </p:cNvSpPr>
          <p:nvPr>
            <p:ph idx="1"/>
          </p:nvPr>
        </p:nvSpPr>
        <p:spPr>
          <a:xfrm>
            <a:off x="0" y="4824450"/>
            <a:ext cx="2666835" cy="1728192"/>
          </a:xfrm>
        </p:spPr>
        <p:txBody>
          <a:bodyPr/>
          <a:lstStyle/>
          <a:p>
            <a:r>
              <a:rPr lang="nl-BE" sz="1400" dirty="0"/>
              <a:t>2009-2010: focusgroepen in Leuven (</a:t>
            </a:r>
            <a:r>
              <a:rPr lang="nl-BE" sz="1400" dirty="0" err="1"/>
              <a:t>Riso</a:t>
            </a:r>
            <a:r>
              <a:rPr lang="nl-BE" sz="1400" dirty="0"/>
              <a:t> VL-Br &amp; WGC</a:t>
            </a:r>
            <a:r>
              <a:rPr lang="nl-BE" sz="1400" dirty="0" smtClean="0"/>
              <a:t>)</a:t>
            </a:r>
            <a:endParaRPr lang="nl-BE" sz="1400" dirty="0"/>
          </a:p>
        </p:txBody>
      </p:sp>
      <p:cxnSp>
        <p:nvCxnSpPr>
          <p:cNvPr id="5" name="Rechte verbindingslijn 4"/>
          <p:cNvCxnSpPr/>
          <p:nvPr/>
        </p:nvCxnSpPr>
        <p:spPr bwMode="auto">
          <a:xfrm flipV="1">
            <a:off x="0" y="4594168"/>
            <a:ext cx="9144000" cy="1904"/>
          </a:xfrm>
          <a:prstGeom prst="line">
            <a:avLst/>
          </a:prstGeom>
          <a:solidFill>
            <a:schemeClr val="accent1"/>
          </a:solidFill>
          <a:ln w="120650" cap="flat" cmpd="sng" algn="ctr">
            <a:solidFill>
              <a:srgbClr val="990033"/>
            </a:solidFill>
            <a:prstDash val="solid"/>
            <a:round/>
            <a:headEnd type="none" w="med" len="med"/>
            <a:tailEnd type="none" w="med" len="med"/>
          </a:ln>
          <a:effectLst/>
        </p:spPr>
      </p:cxnSp>
      <p:pic>
        <p:nvPicPr>
          <p:cNvPr id="5122" name="Picture 2" descr="http://static.wixstatic.com/media/62e31f_826fec17ef6440b0b60475eb824dfd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96" y="3448663"/>
            <a:ext cx="941073" cy="12146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atic.wixstatic.com/media/62e31f_826fec17ef6440b0b60475eb824dfd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448663"/>
            <a:ext cx="941073" cy="1214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atic.wixstatic.com/media/62e31f_826fec17ef6440b0b60475eb824dfd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796" y="3448663"/>
            <a:ext cx="941073" cy="12146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tatic.wixstatic.com/media/62e31f_826fec17ef6440b0b60475eb824dfd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3896" y="3434055"/>
            <a:ext cx="941073" cy="1217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atic.wixstatic.com/media/62e31f_826fec17ef6440b0b60475eb824dfd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996" y="3448663"/>
            <a:ext cx="941073" cy="12175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tatic.wixstatic.com/media/62e31f_826fec17ef6440b0b60475eb824dfd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096" y="3448663"/>
            <a:ext cx="941073" cy="1217513"/>
          </a:xfrm>
          <a:prstGeom prst="rect">
            <a:avLst/>
          </a:prstGeom>
          <a:noFill/>
          <a:extLst>
            <a:ext uri="{909E8E84-426E-40DD-AFC4-6F175D3DCCD1}">
              <a14:hiddenFill xmlns:a14="http://schemas.microsoft.com/office/drawing/2010/main">
                <a:solidFill>
                  <a:srgbClr val="FFFFFF"/>
                </a:solidFill>
              </a14:hiddenFill>
            </a:ext>
          </a:extLst>
        </p:spPr>
      </p:pic>
      <p:sp>
        <p:nvSpPr>
          <p:cNvPr id="11" name="Tijdelijke aanduiding voor inhoud 2"/>
          <p:cNvSpPr txBox="1">
            <a:spLocks/>
          </p:cNvSpPr>
          <p:nvPr/>
        </p:nvSpPr>
        <p:spPr bwMode="auto">
          <a:xfrm>
            <a:off x="1354197" y="2397793"/>
            <a:ext cx="2227776" cy="196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33"/>
              </a:buClr>
              <a:buSzPct val="80000"/>
              <a:buFont typeface="Wingdings" panose="05000000000000000000" pitchFamily="2" charset="2"/>
              <a:buChar char="q"/>
              <a:defRPr sz="2200">
                <a:solidFill>
                  <a:srgbClr val="666366"/>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lr>
                <a:srgbClr val="990033"/>
              </a:buClr>
              <a:buSzPct val="80000"/>
              <a:buFont typeface="Wingdings" panose="05000000000000000000" pitchFamily="2" charset="2"/>
              <a:buChar char="§"/>
              <a:defRPr sz="2400">
                <a:solidFill>
                  <a:srgbClr val="666366"/>
                </a:solidFill>
                <a:latin typeface="Trebuchet MS" panose="020B0603020202020204" pitchFamily="34" charset="0"/>
                <a:ea typeface="+mn-ea"/>
              </a:defRPr>
            </a:lvl2pPr>
            <a:lvl3pPr marL="1143000" indent="-228600" algn="l" rtl="0" eaLnBrk="1" fontAlgn="base" hangingPunct="1">
              <a:spcBef>
                <a:spcPct val="20000"/>
              </a:spcBef>
              <a:spcAft>
                <a:spcPct val="0"/>
              </a:spcAft>
              <a:buClr>
                <a:srgbClr val="990033"/>
              </a:buClr>
              <a:buSzPct val="80000"/>
              <a:buFont typeface="Wingdings" panose="05000000000000000000" pitchFamily="2" charset="2"/>
              <a:buChar char="Ø"/>
              <a:defRPr sz="2000">
                <a:solidFill>
                  <a:srgbClr val="666366"/>
                </a:solidFill>
                <a:latin typeface="Trebuchet MS" panose="020B0603020202020204" pitchFamily="34" charset="0"/>
                <a:ea typeface="+mn-ea"/>
              </a:defRPr>
            </a:lvl3pPr>
            <a:lvl4pPr marL="1600200" indent="-228600" algn="l" rtl="0" eaLnBrk="1" fontAlgn="base" hangingPunct="1">
              <a:spcBef>
                <a:spcPct val="20000"/>
              </a:spcBef>
              <a:spcAft>
                <a:spcPct val="0"/>
              </a:spcAft>
              <a:buClr>
                <a:srgbClr val="990033"/>
              </a:buClr>
              <a:buSzPct val="80000"/>
              <a:buFont typeface="Wingdings" panose="05000000000000000000" pitchFamily="2" charset="2"/>
              <a:buChar char="ü"/>
              <a:defRPr>
                <a:solidFill>
                  <a:srgbClr val="666366"/>
                </a:solidFill>
                <a:latin typeface="Trebuchet MS" panose="020B0603020202020204" pitchFamily="34" charset="0"/>
                <a:ea typeface="+mn-ea"/>
              </a:defRPr>
            </a:lvl4pPr>
            <a:lvl5pPr marL="2057400" indent="-228600" algn="l" rtl="0" eaLnBrk="1" fontAlgn="base" hangingPunct="1">
              <a:spcBef>
                <a:spcPct val="20000"/>
              </a:spcBef>
              <a:spcAft>
                <a:spcPct val="0"/>
              </a:spcAft>
              <a:buClr>
                <a:srgbClr val="990033"/>
              </a:buClr>
              <a:buSzPct val="80000"/>
              <a:buFont typeface="Times" panose="02020603050405020304" pitchFamily="18" charset="0"/>
              <a:buChar char="•"/>
              <a:defRPr sz="1600">
                <a:solidFill>
                  <a:srgbClr val="666366"/>
                </a:solidFill>
                <a:latin typeface="Trebuchet MS" panose="020B0603020202020204" pitchFamily="34" charset="0"/>
                <a:ea typeface="+mn-ea"/>
              </a:defRPr>
            </a:lvl5pPr>
            <a:lvl6pPr marL="25146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6pPr>
            <a:lvl7pPr marL="29718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7pPr>
            <a:lvl8pPr marL="34290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8pPr>
            <a:lvl9pPr marL="38862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9pPr>
          </a:lstStyle>
          <a:p>
            <a:r>
              <a:rPr lang="nl-BE" sz="1400" kern="0" dirty="0" smtClean="0"/>
              <a:t>Feb. 2010: start tot 50 deelnemers (WGC de ridderbuurt)</a:t>
            </a:r>
          </a:p>
        </p:txBody>
      </p:sp>
      <p:sp>
        <p:nvSpPr>
          <p:cNvPr id="12" name="Tijdelijke aanduiding voor inhoud 2"/>
          <p:cNvSpPr txBox="1">
            <a:spLocks/>
          </p:cNvSpPr>
          <p:nvPr/>
        </p:nvSpPr>
        <p:spPr bwMode="auto">
          <a:xfrm>
            <a:off x="2655383" y="4839675"/>
            <a:ext cx="2376264" cy="384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33"/>
              </a:buClr>
              <a:buSzPct val="80000"/>
              <a:buFont typeface="Wingdings" panose="05000000000000000000" pitchFamily="2" charset="2"/>
              <a:buChar char="q"/>
              <a:defRPr sz="2200">
                <a:solidFill>
                  <a:srgbClr val="666366"/>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lr>
                <a:srgbClr val="990033"/>
              </a:buClr>
              <a:buSzPct val="80000"/>
              <a:buFont typeface="Wingdings" panose="05000000000000000000" pitchFamily="2" charset="2"/>
              <a:buChar char="§"/>
              <a:defRPr sz="2400">
                <a:solidFill>
                  <a:srgbClr val="666366"/>
                </a:solidFill>
                <a:latin typeface="Trebuchet MS" panose="020B0603020202020204" pitchFamily="34" charset="0"/>
                <a:ea typeface="+mn-ea"/>
              </a:defRPr>
            </a:lvl2pPr>
            <a:lvl3pPr marL="1143000" indent="-228600" algn="l" rtl="0" eaLnBrk="1" fontAlgn="base" hangingPunct="1">
              <a:spcBef>
                <a:spcPct val="20000"/>
              </a:spcBef>
              <a:spcAft>
                <a:spcPct val="0"/>
              </a:spcAft>
              <a:buClr>
                <a:srgbClr val="990033"/>
              </a:buClr>
              <a:buSzPct val="80000"/>
              <a:buFont typeface="Wingdings" panose="05000000000000000000" pitchFamily="2" charset="2"/>
              <a:buChar char="Ø"/>
              <a:defRPr sz="2000">
                <a:solidFill>
                  <a:srgbClr val="666366"/>
                </a:solidFill>
                <a:latin typeface="Trebuchet MS" panose="020B0603020202020204" pitchFamily="34" charset="0"/>
                <a:ea typeface="+mn-ea"/>
              </a:defRPr>
            </a:lvl3pPr>
            <a:lvl4pPr marL="1600200" indent="-228600" algn="l" rtl="0" eaLnBrk="1" fontAlgn="base" hangingPunct="1">
              <a:spcBef>
                <a:spcPct val="20000"/>
              </a:spcBef>
              <a:spcAft>
                <a:spcPct val="0"/>
              </a:spcAft>
              <a:buClr>
                <a:srgbClr val="990033"/>
              </a:buClr>
              <a:buSzPct val="80000"/>
              <a:buFont typeface="Wingdings" panose="05000000000000000000" pitchFamily="2" charset="2"/>
              <a:buChar char="ü"/>
              <a:defRPr>
                <a:solidFill>
                  <a:srgbClr val="666366"/>
                </a:solidFill>
                <a:latin typeface="Trebuchet MS" panose="020B0603020202020204" pitchFamily="34" charset="0"/>
                <a:ea typeface="+mn-ea"/>
              </a:defRPr>
            </a:lvl4pPr>
            <a:lvl5pPr marL="2057400" indent="-228600" algn="l" rtl="0" eaLnBrk="1" fontAlgn="base" hangingPunct="1">
              <a:spcBef>
                <a:spcPct val="20000"/>
              </a:spcBef>
              <a:spcAft>
                <a:spcPct val="0"/>
              </a:spcAft>
              <a:buClr>
                <a:srgbClr val="990033"/>
              </a:buClr>
              <a:buSzPct val="80000"/>
              <a:buFont typeface="Times" panose="02020603050405020304" pitchFamily="18" charset="0"/>
              <a:buChar char="•"/>
              <a:defRPr sz="1600">
                <a:solidFill>
                  <a:srgbClr val="666366"/>
                </a:solidFill>
                <a:latin typeface="Trebuchet MS" panose="020B0603020202020204" pitchFamily="34" charset="0"/>
                <a:ea typeface="+mn-ea"/>
              </a:defRPr>
            </a:lvl5pPr>
            <a:lvl6pPr marL="25146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6pPr>
            <a:lvl7pPr marL="29718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7pPr>
            <a:lvl8pPr marL="34290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8pPr>
            <a:lvl9pPr marL="38862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9pPr>
          </a:lstStyle>
          <a:p>
            <a:r>
              <a:rPr lang="nl-BE" sz="1400" kern="0" dirty="0" smtClean="0"/>
              <a:t>2011-2012: +/- 100 deelnemers (WGC De Ridderbuurt &amp; De Central)</a:t>
            </a:r>
          </a:p>
        </p:txBody>
      </p:sp>
      <p:sp>
        <p:nvSpPr>
          <p:cNvPr id="13" name="Tijdelijke aanduiding voor inhoud 2"/>
          <p:cNvSpPr txBox="1">
            <a:spLocks/>
          </p:cNvSpPr>
          <p:nvPr/>
        </p:nvSpPr>
        <p:spPr bwMode="auto">
          <a:xfrm>
            <a:off x="3892805" y="2348880"/>
            <a:ext cx="2376264" cy="383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33"/>
              </a:buClr>
              <a:buSzPct val="80000"/>
              <a:buFont typeface="Wingdings" panose="05000000000000000000" pitchFamily="2" charset="2"/>
              <a:buChar char="q"/>
              <a:defRPr sz="2200">
                <a:solidFill>
                  <a:srgbClr val="666366"/>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lr>
                <a:srgbClr val="990033"/>
              </a:buClr>
              <a:buSzPct val="80000"/>
              <a:buFont typeface="Wingdings" panose="05000000000000000000" pitchFamily="2" charset="2"/>
              <a:buChar char="§"/>
              <a:defRPr sz="2400">
                <a:solidFill>
                  <a:srgbClr val="666366"/>
                </a:solidFill>
                <a:latin typeface="Trebuchet MS" panose="020B0603020202020204" pitchFamily="34" charset="0"/>
                <a:ea typeface="+mn-ea"/>
              </a:defRPr>
            </a:lvl2pPr>
            <a:lvl3pPr marL="1143000" indent="-228600" algn="l" rtl="0" eaLnBrk="1" fontAlgn="base" hangingPunct="1">
              <a:spcBef>
                <a:spcPct val="20000"/>
              </a:spcBef>
              <a:spcAft>
                <a:spcPct val="0"/>
              </a:spcAft>
              <a:buClr>
                <a:srgbClr val="990033"/>
              </a:buClr>
              <a:buSzPct val="80000"/>
              <a:buFont typeface="Wingdings" panose="05000000000000000000" pitchFamily="2" charset="2"/>
              <a:buChar char="Ø"/>
              <a:defRPr sz="2000">
                <a:solidFill>
                  <a:srgbClr val="666366"/>
                </a:solidFill>
                <a:latin typeface="Trebuchet MS" panose="020B0603020202020204" pitchFamily="34" charset="0"/>
                <a:ea typeface="+mn-ea"/>
              </a:defRPr>
            </a:lvl3pPr>
            <a:lvl4pPr marL="1600200" indent="-228600" algn="l" rtl="0" eaLnBrk="1" fontAlgn="base" hangingPunct="1">
              <a:spcBef>
                <a:spcPct val="20000"/>
              </a:spcBef>
              <a:spcAft>
                <a:spcPct val="0"/>
              </a:spcAft>
              <a:buClr>
                <a:srgbClr val="990033"/>
              </a:buClr>
              <a:buSzPct val="80000"/>
              <a:buFont typeface="Wingdings" panose="05000000000000000000" pitchFamily="2" charset="2"/>
              <a:buChar char="ü"/>
              <a:defRPr>
                <a:solidFill>
                  <a:srgbClr val="666366"/>
                </a:solidFill>
                <a:latin typeface="Trebuchet MS" panose="020B0603020202020204" pitchFamily="34" charset="0"/>
                <a:ea typeface="+mn-ea"/>
              </a:defRPr>
            </a:lvl4pPr>
            <a:lvl5pPr marL="2057400" indent="-228600" algn="l" rtl="0" eaLnBrk="1" fontAlgn="base" hangingPunct="1">
              <a:spcBef>
                <a:spcPct val="20000"/>
              </a:spcBef>
              <a:spcAft>
                <a:spcPct val="0"/>
              </a:spcAft>
              <a:buClr>
                <a:srgbClr val="990033"/>
              </a:buClr>
              <a:buSzPct val="80000"/>
              <a:buFont typeface="Times" panose="02020603050405020304" pitchFamily="18" charset="0"/>
              <a:buChar char="•"/>
              <a:defRPr sz="1600">
                <a:solidFill>
                  <a:srgbClr val="666366"/>
                </a:solidFill>
                <a:latin typeface="Trebuchet MS" panose="020B0603020202020204" pitchFamily="34" charset="0"/>
                <a:ea typeface="+mn-ea"/>
              </a:defRPr>
            </a:lvl5pPr>
            <a:lvl6pPr marL="25146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6pPr>
            <a:lvl7pPr marL="29718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7pPr>
            <a:lvl8pPr marL="34290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8pPr>
            <a:lvl9pPr marL="38862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9pPr>
          </a:lstStyle>
          <a:p>
            <a:r>
              <a:rPr lang="nl-BE" sz="1400" kern="0" dirty="0" smtClean="0"/>
              <a:t>2011-2012: +/- 100 deelnemers (WGC De Ridderbuurt &amp; De Central)</a:t>
            </a:r>
          </a:p>
        </p:txBody>
      </p:sp>
      <p:sp>
        <p:nvSpPr>
          <p:cNvPr id="14" name="Tijdelijke aanduiding voor inhoud 2"/>
          <p:cNvSpPr txBox="1">
            <a:spLocks/>
          </p:cNvSpPr>
          <p:nvPr/>
        </p:nvSpPr>
        <p:spPr bwMode="auto">
          <a:xfrm>
            <a:off x="4810069" y="4812688"/>
            <a:ext cx="2808312" cy="207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33"/>
              </a:buClr>
              <a:buSzPct val="80000"/>
              <a:buFont typeface="Wingdings" panose="05000000000000000000" pitchFamily="2" charset="2"/>
              <a:buChar char="q"/>
              <a:defRPr sz="2200">
                <a:solidFill>
                  <a:srgbClr val="666366"/>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lr>
                <a:srgbClr val="990033"/>
              </a:buClr>
              <a:buSzPct val="80000"/>
              <a:buFont typeface="Wingdings" panose="05000000000000000000" pitchFamily="2" charset="2"/>
              <a:buChar char="§"/>
              <a:defRPr sz="2400">
                <a:solidFill>
                  <a:srgbClr val="666366"/>
                </a:solidFill>
                <a:latin typeface="Trebuchet MS" panose="020B0603020202020204" pitchFamily="34" charset="0"/>
                <a:ea typeface="+mn-ea"/>
              </a:defRPr>
            </a:lvl2pPr>
            <a:lvl3pPr marL="1143000" indent="-228600" algn="l" rtl="0" eaLnBrk="1" fontAlgn="base" hangingPunct="1">
              <a:spcBef>
                <a:spcPct val="20000"/>
              </a:spcBef>
              <a:spcAft>
                <a:spcPct val="0"/>
              </a:spcAft>
              <a:buClr>
                <a:srgbClr val="990033"/>
              </a:buClr>
              <a:buSzPct val="80000"/>
              <a:buFont typeface="Wingdings" panose="05000000000000000000" pitchFamily="2" charset="2"/>
              <a:buChar char="Ø"/>
              <a:defRPr sz="2000">
                <a:solidFill>
                  <a:srgbClr val="666366"/>
                </a:solidFill>
                <a:latin typeface="Trebuchet MS" panose="020B0603020202020204" pitchFamily="34" charset="0"/>
                <a:ea typeface="+mn-ea"/>
              </a:defRPr>
            </a:lvl3pPr>
            <a:lvl4pPr marL="1600200" indent="-228600" algn="l" rtl="0" eaLnBrk="1" fontAlgn="base" hangingPunct="1">
              <a:spcBef>
                <a:spcPct val="20000"/>
              </a:spcBef>
              <a:spcAft>
                <a:spcPct val="0"/>
              </a:spcAft>
              <a:buClr>
                <a:srgbClr val="990033"/>
              </a:buClr>
              <a:buSzPct val="80000"/>
              <a:buFont typeface="Wingdings" panose="05000000000000000000" pitchFamily="2" charset="2"/>
              <a:buChar char="ü"/>
              <a:defRPr>
                <a:solidFill>
                  <a:srgbClr val="666366"/>
                </a:solidFill>
                <a:latin typeface="Trebuchet MS" panose="020B0603020202020204" pitchFamily="34" charset="0"/>
                <a:ea typeface="+mn-ea"/>
              </a:defRPr>
            </a:lvl4pPr>
            <a:lvl5pPr marL="2057400" indent="-228600" algn="l" rtl="0" eaLnBrk="1" fontAlgn="base" hangingPunct="1">
              <a:spcBef>
                <a:spcPct val="20000"/>
              </a:spcBef>
              <a:spcAft>
                <a:spcPct val="0"/>
              </a:spcAft>
              <a:buClr>
                <a:srgbClr val="990033"/>
              </a:buClr>
              <a:buSzPct val="80000"/>
              <a:buFont typeface="Times" panose="02020603050405020304" pitchFamily="18" charset="0"/>
              <a:buChar char="•"/>
              <a:defRPr sz="1600">
                <a:solidFill>
                  <a:srgbClr val="666366"/>
                </a:solidFill>
                <a:latin typeface="Trebuchet MS" panose="020B0603020202020204" pitchFamily="34" charset="0"/>
                <a:ea typeface="+mn-ea"/>
              </a:defRPr>
            </a:lvl5pPr>
            <a:lvl6pPr marL="25146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6pPr>
            <a:lvl7pPr marL="29718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7pPr>
            <a:lvl8pPr marL="34290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8pPr>
            <a:lvl9pPr marL="38862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9pPr>
          </a:lstStyle>
          <a:p>
            <a:r>
              <a:rPr lang="nl-BE" sz="1400" kern="0" dirty="0" smtClean="0"/>
              <a:t>2015</a:t>
            </a:r>
          </a:p>
          <a:p>
            <a:pPr lvl="1"/>
            <a:r>
              <a:rPr lang="nl-BE" sz="1400" kern="0" dirty="0" smtClean="0"/>
              <a:t>Continuering BOV Leuven</a:t>
            </a:r>
          </a:p>
          <a:p>
            <a:pPr lvl="1"/>
            <a:r>
              <a:rPr lang="nl-BE" sz="1400" kern="0" dirty="0" smtClean="0"/>
              <a:t>Voorbereiding uitbreiding</a:t>
            </a:r>
          </a:p>
          <a:p>
            <a:pPr lvl="1"/>
            <a:r>
              <a:rPr lang="nl-BE" sz="1400" kern="0" dirty="0" smtClean="0"/>
              <a:t>Besluit Vlaamse Regering</a:t>
            </a:r>
          </a:p>
          <a:p>
            <a:pPr lvl="1"/>
            <a:endParaRPr lang="nl-BE" sz="1400" kern="0" dirty="0" smtClean="0"/>
          </a:p>
        </p:txBody>
      </p:sp>
      <p:sp>
        <p:nvSpPr>
          <p:cNvPr id="15" name="Tijdelijke aanduiding voor inhoud 2"/>
          <p:cNvSpPr txBox="1">
            <a:spLocks/>
          </p:cNvSpPr>
          <p:nvPr/>
        </p:nvSpPr>
        <p:spPr bwMode="auto">
          <a:xfrm>
            <a:off x="6490283" y="2328348"/>
            <a:ext cx="2808312" cy="207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33"/>
              </a:buClr>
              <a:buSzPct val="80000"/>
              <a:buFont typeface="Wingdings" panose="05000000000000000000" pitchFamily="2" charset="2"/>
              <a:buChar char="q"/>
              <a:defRPr sz="2200">
                <a:solidFill>
                  <a:srgbClr val="666366"/>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lr>
                <a:srgbClr val="990033"/>
              </a:buClr>
              <a:buSzPct val="80000"/>
              <a:buFont typeface="Wingdings" panose="05000000000000000000" pitchFamily="2" charset="2"/>
              <a:buChar char="§"/>
              <a:defRPr sz="2400">
                <a:solidFill>
                  <a:srgbClr val="666366"/>
                </a:solidFill>
                <a:latin typeface="Trebuchet MS" panose="020B0603020202020204" pitchFamily="34" charset="0"/>
                <a:ea typeface="+mn-ea"/>
              </a:defRPr>
            </a:lvl2pPr>
            <a:lvl3pPr marL="1143000" indent="-228600" algn="l" rtl="0" eaLnBrk="1" fontAlgn="base" hangingPunct="1">
              <a:spcBef>
                <a:spcPct val="20000"/>
              </a:spcBef>
              <a:spcAft>
                <a:spcPct val="0"/>
              </a:spcAft>
              <a:buClr>
                <a:srgbClr val="990033"/>
              </a:buClr>
              <a:buSzPct val="80000"/>
              <a:buFont typeface="Wingdings" panose="05000000000000000000" pitchFamily="2" charset="2"/>
              <a:buChar char="Ø"/>
              <a:defRPr sz="2000">
                <a:solidFill>
                  <a:srgbClr val="666366"/>
                </a:solidFill>
                <a:latin typeface="Trebuchet MS" panose="020B0603020202020204" pitchFamily="34" charset="0"/>
                <a:ea typeface="+mn-ea"/>
              </a:defRPr>
            </a:lvl3pPr>
            <a:lvl4pPr marL="1600200" indent="-228600" algn="l" rtl="0" eaLnBrk="1" fontAlgn="base" hangingPunct="1">
              <a:spcBef>
                <a:spcPct val="20000"/>
              </a:spcBef>
              <a:spcAft>
                <a:spcPct val="0"/>
              </a:spcAft>
              <a:buClr>
                <a:srgbClr val="990033"/>
              </a:buClr>
              <a:buSzPct val="80000"/>
              <a:buFont typeface="Wingdings" panose="05000000000000000000" pitchFamily="2" charset="2"/>
              <a:buChar char="ü"/>
              <a:defRPr>
                <a:solidFill>
                  <a:srgbClr val="666366"/>
                </a:solidFill>
                <a:latin typeface="Trebuchet MS" panose="020B0603020202020204" pitchFamily="34" charset="0"/>
                <a:ea typeface="+mn-ea"/>
              </a:defRPr>
            </a:lvl4pPr>
            <a:lvl5pPr marL="2057400" indent="-228600" algn="l" rtl="0" eaLnBrk="1" fontAlgn="base" hangingPunct="1">
              <a:spcBef>
                <a:spcPct val="20000"/>
              </a:spcBef>
              <a:spcAft>
                <a:spcPct val="0"/>
              </a:spcAft>
              <a:buClr>
                <a:srgbClr val="990033"/>
              </a:buClr>
              <a:buSzPct val="80000"/>
              <a:buFont typeface="Times" panose="02020603050405020304" pitchFamily="18" charset="0"/>
              <a:buChar char="•"/>
              <a:defRPr sz="1600">
                <a:solidFill>
                  <a:srgbClr val="666366"/>
                </a:solidFill>
                <a:latin typeface="Trebuchet MS" panose="020B0603020202020204" pitchFamily="34" charset="0"/>
                <a:ea typeface="+mn-ea"/>
              </a:defRPr>
            </a:lvl5pPr>
            <a:lvl6pPr marL="25146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6pPr>
            <a:lvl7pPr marL="29718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7pPr>
            <a:lvl8pPr marL="34290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8pPr>
            <a:lvl9pPr marL="38862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9pPr>
          </a:lstStyle>
          <a:p>
            <a:r>
              <a:rPr lang="nl-BE" sz="1400" kern="0" dirty="0" smtClean="0"/>
              <a:t>Regelmatig positieve feedback</a:t>
            </a:r>
          </a:p>
        </p:txBody>
      </p:sp>
    </p:spTree>
    <p:extLst>
      <p:ext uri="{BB962C8B-B14F-4D97-AF65-F5344CB8AC3E}">
        <p14:creationId xmlns:p14="http://schemas.microsoft.com/office/powerpoint/2010/main" val="323079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Vlaamse stuurgroep BOV</a:t>
            </a:r>
          </a:p>
        </p:txBody>
      </p:sp>
      <p:sp>
        <p:nvSpPr>
          <p:cNvPr id="3" name="Tijdelijke aanduiding voor inhoud 2"/>
          <p:cNvSpPr>
            <a:spLocks noGrp="1"/>
          </p:cNvSpPr>
          <p:nvPr>
            <p:ph idx="1"/>
          </p:nvPr>
        </p:nvSpPr>
        <p:spPr>
          <a:xfrm>
            <a:off x="2411759" y="1143000"/>
            <a:ext cx="5852765" cy="4114800"/>
          </a:xfrm>
        </p:spPr>
        <p:txBody>
          <a:bodyPr/>
          <a:lstStyle/>
          <a:p>
            <a:r>
              <a:rPr lang="nl-BE" sz="1900" dirty="0"/>
              <a:t>Logo’s</a:t>
            </a:r>
          </a:p>
          <a:p>
            <a:r>
              <a:rPr lang="nl-BE" sz="1900" dirty="0"/>
              <a:t>Agentschap Zorg &amp; Gezondheid</a:t>
            </a:r>
          </a:p>
          <a:p>
            <a:r>
              <a:rPr lang="nl-BE" sz="1900" dirty="0"/>
              <a:t>Kabinet Welzijn, Volksgezondheid en Gezin</a:t>
            </a:r>
          </a:p>
          <a:p>
            <a:r>
              <a:rPr lang="nl-BE" sz="1900" dirty="0"/>
              <a:t>Samenlevingsopbouw</a:t>
            </a:r>
          </a:p>
          <a:p>
            <a:r>
              <a:rPr lang="nl-BE" sz="1900" dirty="0"/>
              <a:t>Domus Medica</a:t>
            </a:r>
          </a:p>
          <a:p>
            <a:r>
              <a:rPr lang="nl-BE" sz="1900" dirty="0"/>
              <a:t>Agentschap Sport Vlaanderen</a:t>
            </a:r>
          </a:p>
          <a:p>
            <a:r>
              <a:rPr lang="nl-BE" sz="1900" dirty="0"/>
              <a:t>Kabinet Sport</a:t>
            </a:r>
          </a:p>
          <a:p>
            <a:r>
              <a:rPr lang="nl-BE" sz="1900" dirty="0"/>
              <a:t>VVSG</a:t>
            </a:r>
          </a:p>
          <a:p>
            <a:r>
              <a:rPr lang="nl-BE" sz="1900" dirty="0"/>
              <a:t>ISB</a:t>
            </a:r>
          </a:p>
          <a:p>
            <a:r>
              <a:rPr lang="nl-BE" sz="1900" dirty="0"/>
              <a:t>IMA</a:t>
            </a:r>
          </a:p>
          <a:p>
            <a:r>
              <a:rPr lang="nl-BE" sz="1900" dirty="0"/>
              <a:t>Vereniging voor wijkgezondheidscentra</a:t>
            </a:r>
          </a:p>
          <a:p>
            <a:r>
              <a:rPr lang="nl-BE" sz="1900" dirty="0"/>
              <a:t>Universiteiten</a:t>
            </a:r>
          </a:p>
          <a:p>
            <a:r>
              <a:rPr lang="nl-BE" sz="1900" dirty="0"/>
              <a:t>Netwerk tegen armoede </a:t>
            </a:r>
          </a:p>
          <a:p>
            <a:r>
              <a:rPr lang="nl-BE" sz="1900" dirty="0"/>
              <a:t>VIGeZ</a:t>
            </a:r>
          </a:p>
        </p:txBody>
      </p:sp>
      <p:pic>
        <p:nvPicPr>
          <p:cNvPr id="6146" name="Picture 2" descr="https://s-media-cache-ak0.pinimg.com/236x/7a/df/13/7adf1341bfe14276a9d7e15083487c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304256"/>
            <a:ext cx="22479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8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Positieve gevolgen van BOV</a:t>
            </a:r>
            <a:endParaRPr lang="nl-BE" dirty="0"/>
          </a:p>
        </p:txBody>
      </p:sp>
      <p:sp>
        <p:nvSpPr>
          <p:cNvPr id="3" name="Tijdelijke aanduiding voor inhoud 2"/>
          <p:cNvSpPr>
            <a:spLocks noGrp="1"/>
          </p:cNvSpPr>
          <p:nvPr>
            <p:ph idx="1"/>
          </p:nvPr>
        </p:nvSpPr>
        <p:spPr/>
        <p:txBody>
          <a:bodyPr/>
          <a:lstStyle/>
          <a:p>
            <a:pPr marL="0" indent="0">
              <a:buNone/>
            </a:pPr>
            <a:r>
              <a:rPr lang="nl-BE" dirty="0"/>
              <a:t>Deelnemers bewegen meer</a:t>
            </a:r>
          </a:p>
        </p:txBody>
      </p:sp>
      <p:sp>
        <p:nvSpPr>
          <p:cNvPr id="4" name="AutoShape 2" descr="Afbeeldingsresultaat voor bewegen op voorschrift"/>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6" name="Afbeelding 5"/>
          <p:cNvPicPr>
            <a:picLocks noChangeAspect="1"/>
          </p:cNvPicPr>
          <p:nvPr/>
        </p:nvPicPr>
        <p:blipFill rotWithShape="1">
          <a:blip r:embed="rId3"/>
          <a:srcRect l="50709" t="27142" r="30217" b="17800"/>
          <a:stretch/>
        </p:blipFill>
        <p:spPr>
          <a:xfrm>
            <a:off x="1833190" y="1700808"/>
            <a:ext cx="5187082" cy="5053277"/>
          </a:xfrm>
          <a:prstGeom prst="rect">
            <a:avLst/>
          </a:prstGeom>
        </p:spPr>
      </p:pic>
      <p:pic>
        <p:nvPicPr>
          <p:cNvPr id="12290" name="Picture 2" descr="https://upload.wikimedia.org/wikipedia/commons/thumb/5/54/Bot%C3%B3n_Me_gusta.svg/2000px-Bot%C3%B3n_Me_gust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1598613"/>
            <a:ext cx="1354421" cy="116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55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Positieve gevolgen van BOV</a:t>
            </a:r>
          </a:p>
        </p:txBody>
      </p:sp>
      <p:sp>
        <p:nvSpPr>
          <p:cNvPr id="3" name="Tijdelijke aanduiding voor inhoud 2"/>
          <p:cNvSpPr>
            <a:spLocks noGrp="1"/>
          </p:cNvSpPr>
          <p:nvPr>
            <p:ph idx="1"/>
          </p:nvPr>
        </p:nvSpPr>
        <p:spPr/>
        <p:txBody>
          <a:bodyPr/>
          <a:lstStyle/>
          <a:p>
            <a:r>
              <a:rPr lang="nl-BE" dirty="0"/>
              <a:t>Deelnemers voelen zich beter</a:t>
            </a:r>
          </a:p>
        </p:txBody>
      </p:sp>
      <p:pic>
        <p:nvPicPr>
          <p:cNvPr id="5" name="Afbeelding 4"/>
          <p:cNvPicPr>
            <a:picLocks noChangeAspect="1"/>
          </p:cNvPicPr>
          <p:nvPr/>
        </p:nvPicPr>
        <p:blipFill rotWithShape="1">
          <a:blip r:embed="rId2"/>
          <a:srcRect l="69783" t="24800" r="11255" b="17800"/>
          <a:stretch/>
        </p:blipFill>
        <p:spPr>
          <a:xfrm>
            <a:off x="1979712" y="1478852"/>
            <a:ext cx="5265150" cy="5379148"/>
          </a:xfrm>
          <a:prstGeom prst="rect">
            <a:avLst/>
          </a:prstGeom>
        </p:spPr>
      </p:pic>
      <p:pic>
        <p:nvPicPr>
          <p:cNvPr id="7" name="Picture 2" descr="https://upload.wikimedia.org/wikipedia/commons/thumb/5/54/Bot%C3%B3n_Me_gusta.svg/2000px-Bot%C3%B3n_Me_gust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598613"/>
            <a:ext cx="1354421" cy="116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989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Bewegen </a:t>
            </a:r>
            <a:r>
              <a:rPr lang="nl-BE" dirty="0"/>
              <a:t>op verwijzing</a:t>
            </a:r>
            <a:br>
              <a:rPr lang="nl-BE" dirty="0"/>
            </a:br>
            <a:r>
              <a:rPr lang="nl-BE" sz="2800" dirty="0" smtClean="0"/>
              <a:t>Vlaanderen anno 2016</a:t>
            </a:r>
            <a:endParaRPr lang="nl-BE" sz="2800" dirty="0"/>
          </a:p>
        </p:txBody>
      </p:sp>
      <p:sp>
        <p:nvSpPr>
          <p:cNvPr id="5" name="Tijdelijke aanduiding voor tekst 4"/>
          <p:cNvSpPr>
            <a:spLocks noGrp="1"/>
          </p:cNvSpPr>
          <p:nvPr>
            <p:ph type="body" idx="1"/>
          </p:nvPr>
        </p:nvSpPr>
        <p:spPr/>
        <p:txBody>
          <a:bodyPr/>
          <a:lstStyle/>
          <a:p>
            <a:endParaRPr lang="nl-BE"/>
          </a:p>
        </p:txBody>
      </p:sp>
      <p:pic>
        <p:nvPicPr>
          <p:cNvPr id="13314" name="Picture 2" descr="http://s3.thingpic.com/images/4j/A4Rczw2FPvFv8p4mx5KNb9o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1340768"/>
            <a:ext cx="6889072" cy="272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137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vigez_sjabloon">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hema">
      <a:majorFont>
        <a:latin typeface="Tahoma"/>
        <a:ea typeface="ＭＳ Ｐゴシック"/>
        <a:cs typeface=""/>
      </a:majorFont>
      <a:minorFont>
        <a:latin typeface="Tahom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h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BA124F4D2CC8459E9428D650F4CD88" ma:contentTypeVersion="2" ma:contentTypeDescription="Een nieuw document maken." ma:contentTypeScope="" ma:versionID="b4a2a2611cb09b76ed16d140e347b332">
  <xsd:schema xmlns:xsd="http://www.w3.org/2001/XMLSchema" xmlns:xs="http://www.w3.org/2001/XMLSchema" xmlns:p="http://schemas.microsoft.com/office/2006/metadata/properties" xmlns:ns2="27c3a557-c68f-40cf-9d20-44d089e87109" targetNamespace="http://schemas.microsoft.com/office/2006/metadata/properties" ma:root="true" ma:fieldsID="80a55eeb18d67effbd69a3865897eae6" ns2:_="">
    <xsd:import namespace="27c3a557-c68f-40cf-9d20-44d089e8710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3a557-c68f-40cf-9d20-44d089e87109"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CA5F64-5232-40DC-863B-61C6B6608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3a557-c68f-40cf-9d20-44d089e871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0B5D20-1C23-4B39-ABCC-E0BD3C6C2599}">
  <ds:schemaRefs>
    <ds:schemaRef ds:uri="http://schemas.microsoft.com/sharepoint/v3/contenttype/forms"/>
  </ds:schemaRefs>
</ds:datastoreItem>
</file>

<file path=customXml/itemProps3.xml><?xml version="1.0" encoding="utf-8"?>
<ds:datastoreItem xmlns:ds="http://schemas.openxmlformats.org/officeDocument/2006/customXml" ds:itemID="{43B50853-41D7-4504-8075-2FEDBBDE181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7c3a557-c68f-40cf-9d20-44d089e8710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ppt_vigez_sjabloon</Template>
  <TotalTime>1174</TotalTime>
  <Words>2264</Words>
  <Application>Microsoft Office PowerPoint</Application>
  <PresentationFormat>Diavoorstelling (4:3)</PresentationFormat>
  <Paragraphs>397</Paragraphs>
  <Slides>35</Slides>
  <Notes>22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35</vt:i4>
      </vt:variant>
    </vt:vector>
  </HeadingPairs>
  <TitlesOfParts>
    <vt:vector size="45" baseType="lpstr">
      <vt:lpstr>ＭＳ Ｐゴシック</vt:lpstr>
      <vt:lpstr>Arial</vt:lpstr>
      <vt:lpstr>Calibri</vt:lpstr>
      <vt:lpstr>MV Boli</vt:lpstr>
      <vt:lpstr>Tahoma</vt:lpstr>
      <vt:lpstr>Times</vt:lpstr>
      <vt:lpstr>Times New Roman</vt:lpstr>
      <vt:lpstr>Trebuchet MS</vt:lpstr>
      <vt:lpstr>Wingdings</vt:lpstr>
      <vt:lpstr>ppt_vigez_sjabloon</vt:lpstr>
      <vt:lpstr>BEWEGEN OP VERWIJZING Vilvoorde – 23 juni 2016</vt:lpstr>
      <vt:lpstr>Doelstelling BOV</vt:lpstr>
      <vt:lpstr>Doelgroep </vt:lpstr>
      <vt:lpstr>Bewegen op voorschrift Leuven</vt:lpstr>
      <vt:lpstr>Korte historiek van BOV</vt:lpstr>
      <vt:lpstr>Vlaamse stuurgroep BOV</vt:lpstr>
      <vt:lpstr>Positieve gevolgen van BOV</vt:lpstr>
      <vt:lpstr>Positieve gevolgen van BOV</vt:lpstr>
      <vt:lpstr>Bewegen op verwijzing Vlaanderen anno 2016</vt:lpstr>
      <vt:lpstr>Belangrijke kenmerken</vt:lpstr>
      <vt:lpstr>Vast verloop</vt:lpstr>
      <vt:lpstr>Vast verloop</vt:lpstr>
      <vt:lpstr>Vast verloop</vt:lpstr>
      <vt:lpstr>BOV coach</vt:lpstr>
      <vt:lpstr>BOV-coach</vt:lpstr>
      <vt:lpstr>BOV-coach</vt:lpstr>
      <vt:lpstr>Intersectoraal netwerk</vt:lpstr>
      <vt:lpstr>Intersectoraal netwerk</vt:lpstr>
      <vt:lpstr>Kleinstedelijke zorgregio: Voorwaarden</vt:lpstr>
      <vt:lpstr>Kleinstedelijke zorgregio</vt:lpstr>
      <vt:lpstr>Kleinstedelijke zorgregio: Vilvoorde</vt:lpstr>
      <vt:lpstr>BOV ervaring in Vilvoorde </vt:lpstr>
      <vt:lpstr>BOV in De Vaart (Vilvoorde)</vt:lpstr>
      <vt:lpstr>BOV in De Vaart (Vilvoorde)</vt:lpstr>
      <vt:lpstr>BOV in De Vaart (Vilvoorde)</vt:lpstr>
      <vt:lpstr>BOV in De Vaart (Vilvoorde)</vt:lpstr>
      <vt:lpstr>Wat nemen we mee naar de toekomst? </vt:lpstr>
      <vt:lpstr>Toegankelijke dienstverlening</vt:lpstr>
      <vt:lpstr>Laagdrempelig beweegaanbod</vt:lpstr>
      <vt:lpstr>Georganiseerd beweegaanbod (enkele vragen)</vt:lpstr>
      <vt:lpstr>Georganiseerd beweegaanbod (enkele vragen)</vt:lpstr>
      <vt:lpstr>Timing aanvraagmomenten</vt:lpstr>
      <vt:lpstr>Projectaanvraag</vt:lpstr>
      <vt:lpstr>Engagementen graag!</vt:lpstr>
      <vt:lpstr>www.logozenneland.be/BOV</vt:lpstr>
    </vt:vector>
  </TitlesOfParts>
  <Company>Living Stone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onderwerp</dc:title>
  <dc:creator>Luc Lipkens</dc:creator>
  <cp:lastModifiedBy>Ruth Vyverman</cp:lastModifiedBy>
  <cp:revision>97</cp:revision>
  <dcterms:created xsi:type="dcterms:W3CDTF">2016-04-28T05:29:51Z</dcterms:created>
  <dcterms:modified xsi:type="dcterms:W3CDTF">2016-06-21T13:40:15Z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0x0101000CBA124F4D2CC8459E9428D650F4CD88</vt:lpwstr>
  </property>
</Properties>
</file>